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458" r:id="rId2"/>
    <p:sldId id="400" r:id="rId3"/>
    <p:sldId id="428" r:id="rId4"/>
    <p:sldId id="491" r:id="rId5"/>
    <p:sldId id="489" r:id="rId6"/>
    <p:sldId id="490" r:id="rId7"/>
    <p:sldId id="427" r:id="rId8"/>
    <p:sldId id="485" r:id="rId9"/>
    <p:sldId id="484" r:id="rId10"/>
    <p:sldId id="429" r:id="rId11"/>
    <p:sldId id="473" r:id="rId12"/>
    <p:sldId id="441" r:id="rId13"/>
    <p:sldId id="471" r:id="rId14"/>
    <p:sldId id="443" r:id="rId15"/>
    <p:sldId id="419" r:id="rId16"/>
    <p:sldId id="401" r:id="rId17"/>
    <p:sldId id="387" r:id="rId18"/>
    <p:sldId id="408" r:id="rId19"/>
    <p:sldId id="479" r:id="rId20"/>
    <p:sldId id="477" r:id="rId21"/>
    <p:sldId id="478" r:id="rId22"/>
    <p:sldId id="476" r:id="rId23"/>
    <p:sldId id="467" r:id="rId24"/>
    <p:sldId id="388" r:id="rId25"/>
    <p:sldId id="409" r:id="rId26"/>
    <p:sldId id="417" r:id="rId27"/>
    <p:sldId id="386" r:id="rId28"/>
    <p:sldId id="389" r:id="rId29"/>
    <p:sldId id="394" r:id="rId30"/>
    <p:sldId id="385" r:id="rId31"/>
    <p:sldId id="384" r:id="rId32"/>
    <p:sldId id="436" r:id="rId33"/>
    <p:sldId id="435" r:id="rId34"/>
    <p:sldId id="416" r:id="rId35"/>
    <p:sldId id="468" r:id="rId36"/>
    <p:sldId id="399" r:id="rId37"/>
    <p:sldId id="391" r:id="rId38"/>
    <p:sldId id="407" r:id="rId39"/>
    <p:sldId id="437" r:id="rId40"/>
    <p:sldId id="438" r:id="rId41"/>
    <p:sldId id="439" r:id="rId42"/>
    <p:sldId id="450" r:id="rId43"/>
    <p:sldId id="447" r:id="rId44"/>
    <p:sldId id="449" r:id="rId45"/>
    <p:sldId id="444" r:id="rId46"/>
    <p:sldId id="445" r:id="rId47"/>
    <p:sldId id="446" r:id="rId48"/>
    <p:sldId id="448" r:id="rId49"/>
    <p:sldId id="469" r:id="rId50"/>
    <p:sldId id="456" r:id="rId51"/>
    <p:sldId id="451" r:id="rId52"/>
    <p:sldId id="454" r:id="rId53"/>
    <p:sldId id="452" r:id="rId54"/>
    <p:sldId id="455" r:id="rId55"/>
    <p:sldId id="453" r:id="rId56"/>
    <p:sldId id="403" r:id="rId57"/>
    <p:sldId id="457" r:id="rId58"/>
    <p:sldId id="487" r:id="rId59"/>
  </p:sldIdLst>
  <p:sldSz cx="9144000" cy="6858000" type="screen4x3"/>
  <p:notesSz cx="6858000" cy="9296400"/>
  <p:custShowLst>
    <p:custShow name="Custom Show 1" id="0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99"/>
    <a:srgbClr val="4A2500"/>
    <a:srgbClr val="663300"/>
    <a:srgbClr val="006600"/>
    <a:srgbClr val="FF5050"/>
    <a:srgbClr val="00000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2" autoAdjust="0"/>
    <p:restoredTop sz="94881" autoAdjust="0"/>
  </p:normalViewPr>
  <p:slideViewPr>
    <p:cSldViewPr>
      <p:cViewPr>
        <p:scale>
          <a:sx n="50" d="100"/>
          <a:sy n="50" d="100"/>
        </p:scale>
        <p:origin x="-1122" y="-12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/>
            </a:lvl1pPr>
          </a:lstStyle>
          <a:p>
            <a:pPr>
              <a:defRPr/>
            </a:pPr>
            <a:fld id="{28603EFE-8C5D-47AD-84FC-6D08A050E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34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49F29-0117-4F26-9225-AF775A17ABF6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A3207-4EB6-4E47-90B7-E03BD6D06E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754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Texas, </a:t>
            </a:r>
            <a:r>
              <a:rPr lang="en-US" dirty="0" err="1" smtClean="0"/>
              <a:t>hawaii</a:t>
            </a:r>
            <a:r>
              <a:rPr lang="en-US" dirty="0" smtClean="0"/>
              <a:t>, new</a:t>
            </a:r>
            <a:r>
              <a:rPr lang="en-US" baseline="0" dirty="0" smtClean="0"/>
              <a:t> york, </a:t>
            </a:r>
            <a:r>
              <a:rPr lang="en-US" baseline="0" dirty="0" err="1" smtClean="0"/>
              <a:t>florida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idaho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kentucky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michigan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A3207-4EB6-4E47-90B7-E03BD6D06E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860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Eiffel</a:t>
            </a:r>
            <a:r>
              <a:rPr lang="en-US" baseline="0" dirty="0" smtClean="0"/>
              <a:t> tower, stone </a:t>
            </a:r>
            <a:r>
              <a:rPr lang="en-US" baseline="0" dirty="0" err="1" smtClean="0"/>
              <a:t>henge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taj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mahal</a:t>
            </a:r>
            <a:r>
              <a:rPr lang="en-US" baseline="0" dirty="0" smtClean="0"/>
              <a:t>, king </a:t>
            </a:r>
            <a:r>
              <a:rPr lang="en-US" baseline="0" dirty="0" err="1" smtClean="0"/>
              <a:t>tut’s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niagara</a:t>
            </a:r>
            <a:r>
              <a:rPr lang="en-US" baseline="0" dirty="0" smtClean="0"/>
              <a:t> falls, grand canyon, the </a:t>
            </a:r>
            <a:r>
              <a:rPr lang="en-US" baseline="0" dirty="0" err="1" smtClean="0"/>
              <a:t>alamo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A3207-4EB6-4E47-90B7-E03BD6D06E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721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C2A0B-0469-4C76-9C3C-0EEF4EC95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56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C2C62-3027-49BF-AB10-D5D11C865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12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3B530-71AE-4FD3-AB7C-46282E5ED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52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88002-24A1-4AE6-8673-E0B17D13E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FF6E6-F746-4D4E-A2A6-806091231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70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698AB-4077-44C9-8A43-E8845D943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67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5D5A4-69DF-45A2-A1E0-FAA97DF79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8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BDC64-D39B-41C9-A473-7C5276ABA0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3B332-9BA0-4F9E-84B9-975BCCFE0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21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C0599-07E7-4B76-AD3B-E07717E5F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899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568D2-FE75-41C8-8A3B-5A7058A88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37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84F1D199-9E89-4DFA-AE0A-0E02B9204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10" Type="http://schemas.openxmlformats.org/officeDocument/2006/relationships/image" Target="../media/image66.jpeg"/><Relationship Id="rId4" Type="http://schemas.openxmlformats.org/officeDocument/2006/relationships/image" Target="../media/image60.jpeg"/><Relationship Id="rId9" Type="http://schemas.openxmlformats.org/officeDocument/2006/relationships/image" Target="../media/image6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eachpol.tcnj.edu/amer_pol_hist/thumbnail492.html" TargetMode="External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5" name="Picture 5" descr="colinpowe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9231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9929" name="Group 9"/>
          <p:cNvGrpSpPr>
            <a:grpSpLocks/>
          </p:cNvGrpSpPr>
          <p:nvPr/>
        </p:nvGrpSpPr>
        <p:grpSpPr bwMode="auto">
          <a:xfrm>
            <a:off x="2133600" y="0"/>
            <a:ext cx="2198688" cy="2819400"/>
            <a:chOff x="1248" y="0"/>
            <a:chExt cx="1385" cy="1776"/>
          </a:xfrm>
        </p:grpSpPr>
        <p:pic>
          <p:nvPicPr>
            <p:cNvPr id="30740" name="Picture 7" descr="shakespear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0"/>
              <a:ext cx="1385" cy="1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1" name="Rectangle 8"/>
            <p:cNvSpPr>
              <a:spLocks noChangeArrowheads="1"/>
            </p:cNvSpPr>
            <p:nvPr/>
          </p:nvSpPr>
          <p:spPr bwMode="auto">
            <a:xfrm>
              <a:off x="2064" y="1632"/>
              <a:ext cx="528" cy="144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080808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09931" name="Picture 11" descr="gloria-stein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0"/>
            <a:ext cx="224313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933" name="Picture 13" descr="Nixon_R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300" y="0"/>
            <a:ext cx="24257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935" name="Picture 15" descr="Babe%20Rut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2800"/>
            <a:ext cx="231457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937" name="Picture 17" descr="ed-sullivan-tal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25" y="3124200"/>
            <a:ext cx="20351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9955" name="Group 35"/>
          <p:cNvGrpSpPr>
            <a:grpSpLocks/>
          </p:cNvGrpSpPr>
          <p:nvPr/>
        </p:nvGrpSpPr>
        <p:grpSpPr bwMode="auto">
          <a:xfrm>
            <a:off x="2362200" y="2876550"/>
            <a:ext cx="3019425" cy="3981450"/>
            <a:chOff x="1488" y="1812"/>
            <a:chExt cx="1902" cy="2508"/>
          </a:xfrm>
        </p:grpSpPr>
        <p:pic>
          <p:nvPicPr>
            <p:cNvPr id="30738" name="Picture 23" descr="1101690919_40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1812"/>
              <a:ext cx="1902" cy="2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9" name="Rectangle 24" descr="Parchment"/>
            <p:cNvSpPr>
              <a:spLocks noChangeArrowheads="1"/>
            </p:cNvSpPr>
            <p:nvPr/>
          </p:nvSpPr>
          <p:spPr bwMode="auto">
            <a:xfrm>
              <a:off x="2832" y="3888"/>
              <a:ext cx="432" cy="240"/>
            </a:xfrm>
            <a:prstGeom prst="rect">
              <a:avLst/>
            </a:prstGeom>
            <a:blipFill dpi="0" rotWithShape="1">
              <a:blip r:embed="rId9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09946" name="Picture 26" descr="CondoleezzaRice_secondar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895600"/>
            <a:ext cx="2011363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947" name="Text Box 27"/>
          <p:cNvSpPr txBox="1">
            <a:spLocks noChangeArrowheads="1"/>
          </p:cNvSpPr>
          <p:nvPr/>
        </p:nvSpPr>
        <p:spPr bwMode="auto">
          <a:xfrm>
            <a:off x="0" y="24384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09948" name="Text Box 28"/>
          <p:cNvSpPr txBox="1">
            <a:spLocks noChangeArrowheads="1"/>
          </p:cNvSpPr>
          <p:nvPr/>
        </p:nvSpPr>
        <p:spPr bwMode="auto">
          <a:xfrm>
            <a:off x="2133600" y="2362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209949" name="Text Box 29"/>
          <p:cNvSpPr txBox="1">
            <a:spLocks noChangeArrowheads="1"/>
          </p:cNvSpPr>
          <p:nvPr/>
        </p:nvSpPr>
        <p:spPr bwMode="auto">
          <a:xfrm>
            <a:off x="2362200" y="6400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6</a:t>
            </a:r>
          </a:p>
        </p:txBody>
      </p:sp>
      <p:sp>
        <p:nvSpPr>
          <p:cNvPr id="209950" name="Text Box 30"/>
          <p:cNvSpPr txBox="1">
            <a:spLocks noChangeArrowheads="1"/>
          </p:cNvSpPr>
          <p:nvPr/>
        </p:nvSpPr>
        <p:spPr bwMode="auto">
          <a:xfrm>
            <a:off x="0" y="6400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209951" name="Text Box 31"/>
          <p:cNvSpPr txBox="1">
            <a:spLocks noChangeArrowheads="1"/>
          </p:cNvSpPr>
          <p:nvPr/>
        </p:nvSpPr>
        <p:spPr bwMode="auto">
          <a:xfrm>
            <a:off x="4343400" y="2209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209952" name="Text Box 32"/>
          <p:cNvSpPr txBox="1">
            <a:spLocks noChangeArrowheads="1"/>
          </p:cNvSpPr>
          <p:nvPr/>
        </p:nvSpPr>
        <p:spPr bwMode="auto">
          <a:xfrm>
            <a:off x="6705600" y="21336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209953" name="Text Box 33"/>
          <p:cNvSpPr txBox="1">
            <a:spLocks noChangeArrowheads="1"/>
          </p:cNvSpPr>
          <p:nvPr/>
        </p:nvSpPr>
        <p:spPr bwMode="auto">
          <a:xfrm>
            <a:off x="5105400" y="54864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7</a:t>
            </a:r>
          </a:p>
        </p:txBody>
      </p:sp>
      <p:sp>
        <p:nvSpPr>
          <p:cNvPr id="209954" name="Text Box 34"/>
          <p:cNvSpPr txBox="1">
            <a:spLocks noChangeArrowheads="1"/>
          </p:cNvSpPr>
          <p:nvPr/>
        </p:nvSpPr>
        <p:spPr bwMode="auto">
          <a:xfrm>
            <a:off x="7086600" y="6400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9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9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9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9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9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0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0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0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47" grpId="0" animBg="1"/>
      <p:bldP spid="209948" grpId="0" animBg="1"/>
      <p:bldP spid="209949" grpId="0" animBg="1"/>
      <p:bldP spid="209950" grpId="0" animBg="1"/>
      <p:bldP spid="209951" grpId="0" animBg="1"/>
      <p:bldP spid="209952" grpId="0" animBg="1"/>
      <p:bldP spid="209953" grpId="0" animBg="1"/>
      <p:bldP spid="2099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040" name="Group 16"/>
          <p:cNvGrpSpPr>
            <a:grpSpLocks/>
          </p:cNvGrpSpPr>
          <p:nvPr/>
        </p:nvGrpSpPr>
        <p:grpSpPr bwMode="auto">
          <a:xfrm>
            <a:off x="0" y="-1905000"/>
            <a:ext cx="3619500" cy="5167313"/>
            <a:chOff x="0" y="-1200"/>
            <a:chExt cx="2280" cy="3255"/>
          </a:xfrm>
        </p:grpSpPr>
        <p:pic>
          <p:nvPicPr>
            <p:cNvPr id="31759" name="Picture 5" descr="Casper's%20Haunted%20Christma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200"/>
              <a:ext cx="2280" cy="3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60" name="Text Box 12"/>
            <p:cNvSpPr txBox="1">
              <a:spLocks noChangeArrowheads="1"/>
            </p:cNvSpPr>
            <p:nvPr/>
          </p:nvSpPr>
          <p:spPr bwMode="auto">
            <a:xfrm>
              <a:off x="0" y="1728"/>
              <a:ext cx="432" cy="3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FF9900"/>
                  </a:solidFill>
                </a:rPr>
                <a:t>1</a:t>
              </a:r>
            </a:p>
          </p:txBody>
        </p:sp>
      </p:grpSp>
      <p:grpSp>
        <p:nvGrpSpPr>
          <p:cNvPr id="257043" name="Group 19"/>
          <p:cNvGrpSpPr>
            <a:grpSpLocks/>
          </p:cNvGrpSpPr>
          <p:nvPr/>
        </p:nvGrpSpPr>
        <p:grpSpPr bwMode="auto">
          <a:xfrm>
            <a:off x="0" y="3338513"/>
            <a:ext cx="2986088" cy="3519487"/>
            <a:chOff x="1248" y="2103"/>
            <a:chExt cx="1881" cy="2217"/>
          </a:xfrm>
        </p:grpSpPr>
        <p:pic>
          <p:nvPicPr>
            <p:cNvPr id="31757" name="Picture 11" descr="1wicked_witch_of_the_west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2103"/>
              <a:ext cx="1881" cy="2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8" name="Text Box 13"/>
            <p:cNvSpPr txBox="1">
              <a:spLocks noChangeArrowheads="1"/>
            </p:cNvSpPr>
            <p:nvPr/>
          </p:nvSpPr>
          <p:spPr bwMode="auto">
            <a:xfrm>
              <a:off x="1296" y="3993"/>
              <a:ext cx="432" cy="3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FF9900"/>
                  </a:solidFill>
                </a:rPr>
                <a:t>4</a:t>
              </a:r>
            </a:p>
          </p:txBody>
        </p:sp>
      </p:grpSp>
      <p:grpSp>
        <p:nvGrpSpPr>
          <p:cNvPr id="257042" name="Group 18"/>
          <p:cNvGrpSpPr>
            <a:grpSpLocks/>
          </p:cNvGrpSpPr>
          <p:nvPr/>
        </p:nvGrpSpPr>
        <p:grpSpPr bwMode="auto">
          <a:xfrm>
            <a:off x="6708775" y="0"/>
            <a:ext cx="2511425" cy="3810000"/>
            <a:chOff x="4176" y="864"/>
            <a:chExt cx="1582" cy="2400"/>
          </a:xfrm>
        </p:grpSpPr>
        <p:pic>
          <p:nvPicPr>
            <p:cNvPr id="31755" name="Picture 9" descr="frankenstei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64"/>
              <a:ext cx="1534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6" name="Text Box 14"/>
            <p:cNvSpPr txBox="1">
              <a:spLocks noChangeArrowheads="1"/>
            </p:cNvSpPr>
            <p:nvPr/>
          </p:nvSpPr>
          <p:spPr bwMode="auto">
            <a:xfrm>
              <a:off x="4176" y="2880"/>
              <a:ext cx="432" cy="3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FF9900"/>
                  </a:solidFill>
                </a:rPr>
                <a:t>3</a:t>
              </a:r>
            </a:p>
          </p:txBody>
        </p:sp>
      </p:grpSp>
      <p:grpSp>
        <p:nvGrpSpPr>
          <p:cNvPr id="257041" name="Group 17"/>
          <p:cNvGrpSpPr>
            <a:grpSpLocks/>
          </p:cNvGrpSpPr>
          <p:nvPr/>
        </p:nvGrpSpPr>
        <p:grpSpPr bwMode="auto">
          <a:xfrm>
            <a:off x="3657600" y="0"/>
            <a:ext cx="2867025" cy="3262313"/>
            <a:chOff x="2304" y="0"/>
            <a:chExt cx="1806" cy="2055"/>
          </a:xfrm>
        </p:grpSpPr>
        <p:pic>
          <p:nvPicPr>
            <p:cNvPr id="31753" name="Picture 7" descr="dracula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0"/>
              <a:ext cx="1806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4" name="Text Box 15"/>
            <p:cNvSpPr txBox="1">
              <a:spLocks noChangeArrowheads="1"/>
            </p:cNvSpPr>
            <p:nvPr/>
          </p:nvSpPr>
          <p:spPr bwMode="auto">
            <a:xfrm>
              <a:off x="2304" y="1728"/>
              <a:ext cx="432" cy="32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800">
                  <a:solidFill>
                    <a:srgbClr val="FF9900"/>
                  </a:solidFill>
                </a:rPr>
                <a:t>2</a:t>
              </a:r>
            </a:p>
          </p:txBody>
        </p:sp>
      </p:grpSp>
      <p:grpSp>
        <p:nvGrpSpPr>
          <p:cNvPr id="257050" name="Group 26"/>
          <p:cNvGrpSpPr>
            <a:grpSpLocks/>
          </p:cNvGrpSpPr>
          <p:nvPr/>
        </p:nvGrpSpPr>
        <p:grpSpPr bwMode="auto">
          <a:xfrm>
            <a:off x="3124200" y="3276600"/>
            <a:ext cx="3635375" cy="4343400"/>
            <a:chOff x="1968" y="2064"/>
            <a:chExt cx="2290" cy="2736"/>
          </a:xfrm>
        </p:grpSpPr>
        <p:pic>
          <p:nvPicPr>
            <p:cNvPr id="31751" name="Picture 21" descr="Headless_Horsema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2064"/>
              <a:ext cx="2290" cy="2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2" name="Text Box 25"/>
            <p:cNvSpPr txBox="1">
              <a:spLocks noChangeArrowheads="1"/>
            </p:cNvSpPr>
            <p:nvPr/>
          </p:nvSpPr>
          <p:spPr bwMode="auto">
            <a:xfrm>
              <a:off x="1968" y="4032"/>
              <a:ext cx="384" cy="2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rgbClr val="FF9900"/>
                  </a:solidFill>
                </a:rPr>
                <a:t>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7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7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physics</a:t>
            </a:r>
          </a:p>
        </p:txBody>
      </p:sp>
      <p:sp>
        <p:nvSpPr>
          <p:cNvPr id="223235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5344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Force and motion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Isaac Newton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Gravity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Pulleys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Matter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Friction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Magnet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9933"/>
                </a:solidFill>
                <a:latin typeface="Arial" charset="0"/>
              </a:rPr>
              <a:t>Things associated with Halloween</a:t>
            </a: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304800" y="1219200"/>
            <a:ext cx="85344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Costume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Witch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Candy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Dracula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Scary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Trick or treat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Goblins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4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England</a:t>
            </a: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5344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Tea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Princess Diana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Big Ben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Castles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London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BBC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Henry VIII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0" y="1524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respiratory system, circulatory system, nervous system, skeletal system</a:t>
            </a: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304800" y="228600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32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80231" name="Text Box 7"/>
          <p:cNvSpPr txBox="1">
            <a:spLocks noChangeArrowheads="1"/>
          </p:cNvSpPr>
          <p:nvPr/>
        </p:nvSpPr>
        <p:spPr bwMode="auto">
          <a:xfrm>
            <a:off x="0" y="2133600"/>
            <a:ext cx="7848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Lake Michigan, Gulf of Mexico,  Nile River, English Channel</a:t>
            </a:r>
          </a:p>
        </p:txBody>
      </p:sp>
      <p:sp>
        <p:nvSpPr>
          <p:cNvPr id="180233" name="Text Box 9"/>
          <p:cNvSpPr txBox="1">
            <a:spLocks noChangeArrowheads="1"/>
          </p:cNvSpPr>
          <p:nvPr/>
        </p:nvSpPr>
        <p:spPr bwMode="auto">
          <a:xfrm>
            <a:off x="0" y="13716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cell, mitosis, nucleus, cell wall  </a:t>
            </a:r>
          </a:p>
        </p:txBody>
      </p:sp>
      <p:sp>
        <p:nvSpPr>
          <p:cNvPr id="180236" name="Text Box 12"/>
          <p:cNvSpPr txBox="1">
            <a:spLocks noChangeArrowheads="1"/>
          </p:cNvSpPr>
          <p:nvPr/>
        </p:nvSpPr>
        <p:spPr bwMode="auto">
          <a:xfrm>
            <a:off x="0" y="38100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Los Angeles, Miami, New York City, Chicago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0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80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0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80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0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80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0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80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autoUpdateAnimBg="0"/>
      <p:bldP spid="180227" grpId="1"/>
      <p:bldP spid="180231" grpId="0" autoUpdateAnimBg="0"/>
      <p:bldP spid="180231" grpId="1"/>
      <p:bldP spid="180233" grpId="0" autoUpdateAnimBg="0"/>
      <p:bldP spid="180233" grpId="1"/>
      <p:bldP spid="180236" grpId="0" autoUpdateAnimBg="0"/>
      <p:bldP spid="18023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76200" y="2620963"/>
            <a:ext cx="807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United States, Canada, England, India</a:t>
            </a: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304800" y="327660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32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76200" y="1371600"/>
            <a:ext cx="784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inch, foot, yard, mile</a:t>
            </a:r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76200" y="3916363"/>
            <a:ext cx="807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Los Angeles, Miami, New York City, Chicago</a:t>
            </a:r>
          </a:p>
        </p:txBody>
      </p:sp>
      <p:sp>
        <p:nvSpPr>
          <p:cNvPr id="164874" name="Text Box 10"/>
          <p:cNvSpPr txBox="1">
            <a:spLocks noChangeArrowheads="1"/>
          </p:cNvSpPr>
          <p:nvPr/>
        </p:nvSpPr>
        <p:spPr bwMode="auto">
          <a:xfrm>
            <a:off x="0" y="5410200"/>
            <a:ext cx="784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oxygen, carbon dioxide, helium, neon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648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648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64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autoUpdateAnimBg="0"/>
      <p:bldP spid="164867" grpId="1"/>
      <p:bldP spid="164872" grpId="0" autoUpdateAnimBg="0"/>
      <p:bldP spid="164872" grpId="1"/>
      <p:bldP spid="164873" grpId="0" autoUpdateAnimBg="0"/>
      <p:bldP spid="164873" grpId="1"/>
      <p:bldP spid="164874" grpId="0" autoUpdateAnimBg="0"/>
      <p:bldP spid="16487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762000" y="327660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32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87398" name="Text Box 6"/>
          <p:cNvSpPr txBox="1">
            <a:spLocks noChangeArrowheads="1"/>
          </p:cNvSpPr>
          <p:nvPr/>
        </p:nvSpPr>
        <p:spPr bwMode="auto">
          <a:xfrm>
            <a:off x="457200" y="3200400"/>
            <a:ext cx="914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Rocky Mountains, Appalachian Mountains,        Alps, Pyrenees</a:t>
            </a:r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533400" y="2316163"/>
            <a:ext cx="807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Sun, Mercury, solar system, meteor  </a:t>
            </a:r>
          </a:p>
        </p:txBody>
      </p:sp>
      <p:sp>
        <p:nvSpPr>
          <p:cNvPr id="187402" name="Text Box 10"/>
          <p:cNvSpPr txBox="1">
            <a:spLocks noChangeArrowheads="1"/>
          </p:cNvSpPr>
          <p:nvPr/>
        </p:nvSpPr>
        <p:spPr bwMode="auto">
          <a:xfrm>
            <a:off x="457200" y="12954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</a:rPr>
              <a:t>Fraction, 3/10, numerator, 4/5=8/10</a:t>
            </a:r>
          </a:p>
        </p:txBody>
      </p:sp>
      <p:sp>
        <p:nvSpPr>
          <p:cNvPr id="187403" name="Text Box 11"/>
          <p:cNvSpPr txBox="1">
            <a:spLocks noChangeArrowheads="1"/>
          </p:cNvSpPr>
          <p:nvPr/>
        </p:nvSpPr>
        <p:spPr bwMode="auto">
          <a:xfrm>
            <a:off x="533400" y="4648200"/>
            <a:ext cx="861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Drums, cymbals, marimba, tambourine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7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874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7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87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7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87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7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87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8" grpId="0" autoUpdateAnimBg="0"/>
      <p:bldP spid="187398" grpId="1"/>
      <p:bldP spid="187399" grpId="0" autoUpdateAnimBg="0"/>
      <p:bldP spid="187399" grpId="1"/>
      <p:bldP spid="187402" grpId="0"/>
      <p:bldP spid="187402" grpId="1"/>
      <p:bldP spid="187403" grpId="0" autoUpdateAnimBg="0"/>
      <p:bldP spid="18740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5F5F5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243" name="Group 43"/>
          <p:cNvGrpSpPr>
            <a:grpSpLocks/>
          </p:cNvGrpSpPr>
          <p:nvPr/>
        </p:nvGrpSpPr>
        <p:grpSpPr bwMode="auto">
          <a:xfrm>
            <a:off x="3009900" y="0"/>
            <a:ext cx="2857500" cy="3733800"/>
            <a:chOff x="1896" y="0"/>
            <a:chExt cx="1416" cy="1824"/>
          </a:xfrm>
        </p:grpSpPr>
        <p:pic>
          <p:nvPicPr>
            <p:cNvPr id="23569" name="Picture 15" descr="1009893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6" y="0"/>
              <a:ext cx="1363" cy="1824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70" name="Rectangle 16"/>
            <p:cNvSpPr>
              <a:spLocks noChangeArrowheads="1"/>
            </p:cNvSpPr>
            <p:nvPr/>
          </p:nvSpPr>
          <p:spPr bwMode="auto">
            <a:xfrm>
              <a:off x="1968" y="1056"/>
              <a:ext cx="624" cy="57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1" name="Rectangle 17"/>
            <p:cNvSpPr>
              <a:spLocks noChangeArrowheads="1"/>
            </p:cNvSpPr>
            <p:nvPr/>
          </p:nvSpPr>
          <p:spPr bwMode="auto">
            <a:xfrm flipV="1">
              <a:off x="2880" y="672"/>
              <a:ext cx="432" cy="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79205" name="Picture 5" descr="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94000" cy="31242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23" name="Text Box 23"/>
          <p:cNvSpPr txBox="1">
            <a:spLocks noChangeArrowheads="1"/>
          </p:cNvSpPr>
          <p:nvPr/>
        </p:nvSpPr>
        <p:spPr bwMode="auto">
          <a:xfrm>
            <a:off x="0" y="2667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179211" name="Picture 11" descr="figure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0"/>
            <a:ext cx="2381250" cy="32004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221" name="Picture 21" descr="Picture - Harry S. Truma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3352800"/>
            <a:ext cx="2655888" cy="35052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209" name="Picture 9" descr="vip_03_napole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76600"/>
            <a:ext cx="2308225" cy="32004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219" name="Picture 19" descr="vincent_van_gogh_vincent_felt_ha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276600"/>
            <a:ext cx="2392363" cy="2895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9213" name="Picture 13" descr="Albert_Einstei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962400"/>
            <a:ext cx="2590800" cy="25908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2" name="Text Box 36"/>
          <p:cNvSpPr txBox="1">
            <a:spLocks noChangeArrowheads="1"/>
          </p:cNvSpPr>
          <p:nvPr/>
        </p:nvSpPr>
        <p:spPr bwMode="auto">
          <a:xfrm>
            <a:off x="8001000" y="228600"/>
            <a:ext cx="1371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Famous people</a:t>
            </a:r>
          </a:p>
        </p:txBody>
      </p:sp>
      <p:sp>
        <p:nvSpPr>
          <p:cNvPr id="179237" name="Text Box 37"/>
          <p:cNvSpPr txBox="1">
            <a:spLocks noChangeArrowheads="1"/>
          </p:cNvSpPr>
          <p:nvPr/>
        </p:nvSpPr>
        <p:spPr bwMode="auto">
          <a:xfrm>
            <a:off x="4114800" y="5715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79238" name="Text Box 38"/>
          <p:cNvSpPr txBox="1">
            <a:spLocks noChangeArrowheads="1"/>
          </p:cNvSpPr>
          <p:nvPr/>
        </p:nvSpPr>
        <p:spPr bwMode="auto">
          <a:xfrm>
            <a:off x="1981200" y="6019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79240" name="Text Box 40"/>
          <p:cNvSpPr txBox="1">
            <a:spLocks noChangeArrowheads="1"/>
          </p:cNvSpPr>
          <p:nvPr/>
        </p:nvSpPr>
        <p:spPr bwMode="auto">
          <a:xfrm>
            <a:off x="0" y="6400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79241" name="Text Box 41"/>
          <p:cNvSpPr txBox="1">
            <a:spLocks noChangeArrowheads="1"/>
          </p:cNvSpPr>
          <p:nvPr/>
        </p:nvSpPr>
        <p:spPr bwMode="auto">
          <a:xfrm>
            <a:off x="5486400" y="24384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79242" name="Text Box 42"/>
          <p:cNvSpPr txBox="1">
            <a:spLocks noChangeArrowheads="1"/>
          </p:cNvSpPr>
          <p:nvPr/>
        </p:nvSpPr>
        <p:spPr bwMode="auto">
          <a:xfrm>
            <a:off x="2971800" y="2667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79244" name="Text Box 44"/>
          <p:cNvSpPr txBox="1">
            <a:spLocks noChangeArrowheads="1"/>
          </p:cNvSpPr>
          <p:nvPr/>
        </p:nvSpPr>
        <p:spPr bwMode="auto">
          <a:xfrm>
            <a:off x="6553200" y="6096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9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7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9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7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9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23" grpId="0" animBg="1"/>
      <p:bldP spid="179237" grpId="0" animBg="1"/>
      <p:bldP spid="179238" grpId="0" animBg="1"/>
      <p:bldP spid="179240" grpId="0" animBg="1"/>
      <p:bldP spid="179241" grpId="0" animBg="1"/>
      <p:bldP spid="179242" grpId="0" animBg="1"/>
      <p:bldP spid="1792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5F5F5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762000" y="327660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32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61123" name="Text Box 3"/>
          <p:cNvSpPr txBox="1">
            <a:spLocks noChangeArrowheads="1"/>
          </p:cNvSpPr>
          <p:nvPr/>
        </p:nvSpPr>
        <p:spPr bwMode="auto">
          <a:xfrm>
            <a:off x="0" y="2057400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Times New Roman" pitchFamily="18" charset="0"/>
              </a:rPr>
              <a:t>Kansas, Nebraska, West Virginia, Alabama</a:t>
            </a:r>
          </a:p>
        </p:txBody>
      </p:sp>
      <p:sp>
        <p:nvSpPr>
          <p:cNvPr id="261124" name="Text Box 4"/>
          <p:cNvSpPr txBox="1">
            <a:spLocks noChangeArrowheads="1"/>
          </p:cNvSpPr>
          <p:nvPr/>
        </p:nvSpPr>
        <p:spPr bwMode="auto">
          <a:xfrm>
            <a:off x="76200" y="1020763"/>
            <a:ext cx="807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Times New Roman" pitchFamily="18" charset="0"/>
              </a:rPr>
              <a:t>Symmetrical, parallel, perpendicular, congruent </a:t>
            </a:r>
          </a:p>
        </p:txBody>
      </p:sp>
      <p:sp>
        <p:nvSpPr>
          <p:cNvPr id="261125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</a:rPr>
              <a:t>Solar system, meteor, orbit, Saturn</a:t>
            </a:r>
          </a:p>
        </p:txBody>
      </p:sp>
      <p:sp>
        <p:nvSpPr>
          <p:cNvPr id="261126" name="Text Box 6"/>
          <p:cNvSpPr txBox="1">
            <a:spLocks noChangeArrowheads="1"/>
          </p:cNvSpPr>
          <p:nvPr/>
        </p:nvSpPr>
        <p:spPr bwMode="auto">
          <a:xfrm>
            <a:off x="0" y="3429000"/>
            <a:ext cx="861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Times New Roman" pitchFamily="18" charset="0"/>
              </a:rPr>
              <a:t>Hitler, Mussolini, Stalin, Sadam Hussein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1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61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1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61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61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1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61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 autoUpdateAnimBg="0"/>
      <p:bldP spid="261123" grpId="1"/>
      <p:bldP spid="261124" grpId="0" autoUpdateAnimBg="0"/>
      <p:bldP spid="261124" grpId="1"/>
      <p:bldP spid="261125" grpId="0"/>
      <p:bldP spid="261125" grpId="1"/>
      <p:bldP spid="261126" grpId="0" autoUpdateAnimBg="0"/>
      <p:bldP spid="26112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5F5F5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762000" y="327660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32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>
            <a:off x="0" y="2514600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Times New Roman" pitchFamily="18" charset="0"/>
              </a:rPr>
              <a:t>England, Scotland, Ireland, Wales</a:t>
            </a:r>
          </a:p>
        </p:txBody>
      </p:sp>
      <p:sp>
        <p:nvSpPr>
          <p:cNvPr id="262149" name="Text Box 5"/>
          <p:cNvSpPr txBox="1">
            <a:spLocks noChangeArrowheads="1"/>
          </p:cNvSpPr>
          <p:nvPr/>
        </p:nvSpPr>
        <p:spPr bwMode="auto">
          <a:xfrm>
            <a:off x="76200" y="1020763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Times New Roman" pitchFamily="18" charset="0"/>
              </a:rPr>
              <a:t>World War II, Vietnam, Revolutionary War, Desert Storm </a:t>
            </a:r>
          </a:p>
        </p:txBody>
      </p:sp>
      <p:sp>
        <p:nvSpPr>
          <p:cNvPr id="262150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</a:rPr>
              <a:t>Cuba, Spain, Japan, Chile</a:t>
            </a:r>
          </a:p>
        </p:txBody>
      </p:sp>
      <p:sp>
        <p:nvSpPr>
          <p:cNvPr id="262151" name="Text Box 7"/>
          <p:cNvSpPr txBox="1">
            <a:spLocks noChangeArrowheads="1"/>
          </p:cNvSpPr>
          <p:nvPr/>
        </p:nvSpPr>
        <p:spPr bwMode="auto">
          <a:xfrm>
            <a:off x="0" y="3505200"/>
            <a:ext cx="861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Times New Roman" pitchFamily="18" charset="0"/>
              </a:rPr>
              <a:t>Plot, character, setting, author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8" grpId="0" autoUpdateAnimBg="0"/>
      <p:bldP spid="262148" grpId="1"/>
      <p:bldP spid="262149" grpId="0" autoUpdateAnimBg="0"/>
      <p:bldP spid="262149" grpId="1"/>
      <p:bldP spid="262150" grpId="0"/>
      <p:bldP spid="262150" grpId="1"/>
      <p:bldP spid="262151" grpId="0" autoUpdateAnimBg="0"/>
      <p:bldP spid="262151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Text Box 2"/>
          <p:cNvSpPr txBox="1">
            <a:spLocks noChangeArrowheads="1"/>
          </p:cNvSpPr>
          <p:nvPr/>
        </p:nvSpPr>
        <p:spPr bwMode="auto">
          <a:xfrm>
            <a:off x="0" y="152400"/>
            <a:ext cx="807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respiratory system, circulatory system, nervous system, skeletal system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04800" y="2286000"/>
            <a:ext cx="830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32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60100" name="Text Box 4"/>
          <p:cNvSpPr txBox="1">
            <a:spLocks noChangeArrowheads="1"/>
          </p:cNvSpPr>
          <p:nvPr/>
        </p:nvSpPr>
        <p:spPr bwMode="auto">
          <a:xfrm>
            <a:off x="0" y="3352800"/>
            <a:ext cx="906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tornado, cold front, hurricane, sleet</a:t>
            </a:r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0" y="2133600"/>
            <a:ext cx="7848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Lake Michigan, Gulf of Mexico,  Nile River, English Channel</a:t>
            </a:r>
          </a:p>
        </p:txBody>
      </p: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0" y="1371600"/>
            <a:ext cx="807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bg1"/>
                </a:solidFill>
                <a:latin typeface="Times New Roman" pitchFamily="18" charset="0"/>
              </a:rPr>
              <a:t>cell, mitosis, nucleus, cell wall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0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60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0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60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0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60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8" grpId="0" autoUpdateAnimBg="0"/>
      <p:bldP spid="260098" grpId="1"/>
      <p:bldP spid="260100" grpId="0"/>
      <p:bldP spid="260100" grpId="1"/>
      <p:bldP spid="260101" grpId="0" autoUpdateAnimBg="0"/>
      <p:bldP spid="260101" grpId="1"/>
      <p:bldP spid="260102" grpId="0" autoUpdateAnimBg="0"/>
      <p:bldP spid="26010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5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896" name="Text Box 8"/>
          <p:cNvSpPr txBox="1">
            <a:spLocks noChangeArrowheads="1"/>
          </p:cNvSpPr>
          <p:nvPr/>
        </p:nvSpPr>
        <p:spPr bwMode="auto">
          <a:xfrm>
            <a:off x="3200400" y="4648200"/>
            <a:ext cx="259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Percussion Instruments</a:t>
            </a:r>
          </a:p>
        </p:txBody>
      </p:sp>
      <p:sp>
        <p:nvSpPr>
          <p:cNvPr id="165897" name="Text Box 9"/>
          <p:cNvSpPr txBox="1">
            <a:spLocks noChangeArrowheads="1"/>
          </p:cNvSpPr>
          <p:nvPr/>
        </p:nvSpPr>
        <p:spPr bwMode="auto">
          <a:xfrm>
            <a:off x="5715000" y="4876800"/>
            <a:ext cx="1981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Capital cities</a:t>
            </a:r>
          </a:p>
        </p:txBody>
      </p:sp>
      <p:sp>
        <p:nvSpPr>
          <p:cNvPr id="165898" name="Text Box 10"/>
          <p:cNvSpPr txBox="1">
            <a:spLocks noChangeArrowheads="1"/>
          </p:cNvSpPr>
          <p:nvPr/>
        </p:nvSpPr>
        <p:spPr bwMode="auto">
          <a:xfrm>
            <a:off x="2743200" y="533400"/>
            <a:ext cx="32766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associated with </a:t>
            </a:r>
            <a:r>
              <a:rPr lang="en-US" sz="3200" u="sng">
                <a:solidFill>
                  <a:srgbClr val="EAEAEA"/>
                </a:solidFill>
                <a:latin typeface="Times New Roman" pitchFamily="18" charset="0"/>
              </a:rPr>
              <a:t>A Tale of Two Cities</a:t>
            </a:r>
          </a:p>
        </p:txBody>
      </p:sp>
      <p:sp>
        <p:nvSpPr>
          <p:cNvPr id="165899" name="Text Box 11"/>
          <p:cNvSpPr txBox="1">
            <a:spLocks noChangeArrowheads="1"/>
          </p:cNvSpPr>
          <p:nvPr/>
        </p:nvSpPr>
        <p:spPr bwMode="auto">
          <a:xfrm>
            <a:off x="533400" y="4876800"/>
            <a:ext cx="2895600" cy="72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Parts of  speech</a:t>
            </a:r>
          </a:p>
        </p:txBody>
      </p:sp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1219200" y="2819400"/>
            <a:ext cx="304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Einstein would say</a:t>
            </a: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4572000" y="2765425"/>
            <a:ext cx="2895600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Vincent Van Gogh would say</a:t>
            </a:r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25146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609600" y="152400"/>
            <a:ext cx="31242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5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5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5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5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5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6" grpId="0" autoUpdateAnimBg="0"/>
      <p:bldP spid="165897" grpId="0" autoUpdateAnimBg="0"/>
      <p:bldP spid="165898" grpId="0" autoUpdateAnimBg="0"/>
      <p:bldP spid="165899" grpId="0" autoUpdateAnimBg="0"/>
      <p:bldP spid="165900" grpId="0" autoUpdateAnimBg="0"/>
      <p:bldP spid="165901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5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762000" y="4906963"/>
            <a:ext cx="2590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Fractions</a:t>
            </a:r>
          </a:p>
        </p:txBody>
      </p:sp>
      <p:sp>
        <p:nvSpPr>
          <p:cNvPr id="188425" name="Text Box 9"/>
          <p:cNvSpPr txBox="1">
            <a:spLocks noChangeArrowheads="1"/>
          </p:cNvSpPr>
          <p:nvPr/>
        </p:nvSpPr>
        <p:spPr bwMode="auto">
          <a:xfrm>
            <a:off x="3429000" y="4419600"/>
            <a:ext cx="1981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Parts of the solar system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>
            <a:off x="4724400" y="2925763"/>
            <a:ext cx="3276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Countries in Asia</a:t>
            </a:r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5715000" y="4724400"/>
            <a:ext cx="28956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Punctuation marks</a:t>
            </a:r>
          </a:p>
        </p:txBody>
      </p:sp>
      <p:sp>
        <p:nvSpPr>
          <p:cNvPr id="188428" name="Text Box 12"/>
          <p:cNvSpPr txBox="1">
            <a:spLocks noChangeArrowheads="1"/>
          </p:cNvSpPr>
          <p:nvPr/>
        </p:nvSpPr>
        <p:spPr bwMode="auto">
          <a:xfrm>
            <a:off x="1981200" y="2743200"/>
            <a:ext cx="274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Sources of energy</a:t>
            </a:r>
          </a:p>
        </p:txBody>
      </p:sp>
      <p:sp>
        <p:nvSpPr>
          <p:cNvPr id="188429" name="Text Box 13"/>
          <p:cNvSpPr txBox="1">
            <a:spLocks noChangeArrowheads="1"/>
          </p:cNvSpPr>
          <p:nvPr/>
        </p:nvSpPr>
        <p:spPr bwMode="auto">
          <a:xfrm>
            <a:off x="2819400" y="1066800"/>
            <a:ext cx="31242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Books by Charles Dickens</a:t>
            </a:r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25146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609600" y="152400"/>
            <a:ext cx="31242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8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8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4" grpId="0" autoUpdateAnimBg="0"/>
      <p:bldP spid="188425" grpId="0" autoUpdateAnimBg="0"/>
      <p:bldP spid="188426" grpId="0" autoUpdateAnimBg="0"/>
      <p:bldP spid="188427" grpId="0" autoUpdateAnimBg="0"/>
      <p:bldP spid="188428" grpId="0" autoUpdateAnimBg="0"/>
      <p:bldP spid="188429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5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609600" y="4953000"/>
            <a:ext cx="2895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Lakes</a:t>
            </a:r>
          </a:p>
        </p:txBody>
      </p:sp>
      <p:sp>
        <p:nvSpPr>
          <p:cNvPr id="196617" name="Text Box 9"/>
          <p:cNvSpPr txBox="1">
            <a:spLocks noChangeArrowheads="1"/>
          </p:cNvSpPr>
          <p:nvPr/>
        </p:nvSpPr>
        <p:spPr bwMode="auto">
          <a:xfrm>
            <a:off x="3581400" y="4572000"/>
            <a:ext cx="1981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Parts of a cell</a:t>
            </a:r>
          </a:p>
        </p:txBody>
      </p:sp>
      <p:sp>
        <p:nvSpPr>
          <p:cNvPr id="196618" name="Text Box 10"/>
          <p:cNvSpPr txBox="1">
            <a:spLocks noChangeArrowheads="1"/>
          </p:cNvSpPr>
          <p:nvPr/>
        </p:nvSpPr>
        <p:spPr bwMode="auto">
          <a:xfrm>
            <a:off x="4648200" y="2514600"/>
            <a:ext cx="3505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Lines from Shakespeare plays</a:t>
            </a:r>
          </a:p>
        </p:txBody>
      </p:sp>
      <p:sp>
        <p:nvSpPr>
          <p:cNvPr id="196619" name="Text Box 11"/>
          <p:cNvSpPr txBox="1">
            <a:spLocks noChangeArrowheads="1"/>
          </p:cNvSpPr>
          <p:nvPr/>
        </p:nvSpPr>
        <p:spPr bwMode="auto">
          <a:xfrm>
            <a:off x="5715000" y="4724400"/>
            <a:ext cx="22098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Music composers</a:t>
            </a:r>
          </a:p>
        </p:txBody>
      </p:sp>
      <p:sp>
        <p:nvSpPr>
          <p:cNvPr id="196620" name="Text Box 12"/>
          <p:cNvSpPr txBox="1">
            <a:spLocks noChangeArrowheads="1"/>
          </p:cNvSpPr>
          <p:nvPr/>
        </p:nvSpPr>
        <p:spPr bwMode="auto">
          <a:xfrm>
            <a:off x="2057400" y="2667000"/>
            <a:ext cx="274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Books by Mark Twain</a:t>
            </a:r>
          </a:p>
        </p:txBody>
      </p:sp>
      <p:sp>
        <p:nvSpPr>
          <p:cNvPr id="196621" name="Text Box 13"/>
          <p:cNvSpPr txBox="1">
            <a:spLocks noChangeArrowheads="1"/>
          </p:cNvSpPr>
          <p:nvPr/>
        </p:nvSpPr>
        <p:spPr bwMode="auto">
          <a:xfrm>
            <a:off x="2590800" y="1066800"/>
            <a:ext cx="33528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Countries in Africa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2438400" y="38862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76200" y="76200"/>
            <a:ext cx="21336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Terms &amp; Details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6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6" grpId="0" autoUpdateAnimBg="0"/>
      <p:bldP spid="196617" grpId="0" autoUpdateAnimBg="0"/>
      <p:bldP spid="196618" grpId="0" autoUpdateAnimBg="0"/>
      <p:bldP spid="196619" grpId="0" autoUpdateAnimBg="0"/>
      <p:bldP spid="196620" grpId="0" autoUpdateAnimBg="0"/>
      <p:bldP spid="19662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07" name="Line 3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48" name="Text Box 8"/>
          <p:cNvSpPr txBox="1">
            <a:spLocks noChangeArrowheads="1"/>
          </p:cNvSpPr>
          <p:nvPr/>
        </p:nvSpPr>
        <p:spPr bwMode="auto">
          <a:xfrm>
            <a:off x="762000" y="4572000"/>
            <a:ext cx="259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Plays by Shakespeare</a:t>
            </a:r>
          </a:p>
        </p:txBody>
      </p:sp>
      <p:sp>
        <p:nvSpPr>
          <p:cNvPr id="163849" name="Text Box 9"/>
          <p:cNvSpPr txBox="1">
            <a:spLocks noChangeArrowheads="1"/>
          </p:cNvSpPr>
          <p:nvPr/>
        </p:nvSpPr>
        <p:spPr bwMode="auto">
          <a:xfrm>
            <a:off x="3581400" y="4648200"/>
            <a:ext cx="1981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Parts of a circle</a:t>
            </a:r>
          </a:p>
        </p:txBody>
      </p:sp>
      <p:sp>
        <p:nvSpPr>
          <p:cNvPr id="163850" name="Text Box 10"/>
          <p:cNvSpPr txBox="1">
            <a:spLocks noChangeArrowheads="1"/>
          </p:cNvSpPr>
          <p:nvPr/>
        </p:nvSpPr>
        <p:spPr bwMode="auto">
          <a:xfrm>
            <a:off x="4953000" y="2590800"/>
            <a:ext cx="3505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associated with the Renaissance</a:t>
            </a:r>
          </a:p>
        </p:txBody>
      </p:sp>
      <p:sp>
        <p:nvSpPr>
          <p:cNvPr id="163851" name="Text Box 11"/>
          <p:cNvSpPr txBox="1">
            <a:spLocks noChangeArrowheads="1"/>
          </p:cNvSpPr>
          <p:nvPr/>
        </p:nvSpPr>
        <p:spPr bwMode="auto">
          <a:xfrm>
            <a:off x="5715000" y="4724400"/>
            <a:ext cx="28956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Characteristics of mammals</a:t>
            </a:r>
          </a:p>
        </p:txBody>
      </p:sp>
      <p:sp>
        <p:nvSpPr>
          <p:cNvPr id="163852" name="Text Box 12"/>
          <p:cNvSpPr txBox="1">
            <a:spLocks noChangeArrowheads="1"/>
          </p:cNvSpPr>
          <p:nvPr/>
        </p:nvSpPr>
        <p:spPr bwMode="auto">
          <a:xfrm>
            <a:off x="1981200" y="2514600"/>
            <a:ext cx="274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Books by John Steinbeck</a:t>
            </a:r>
          </a:p>
        </p:txBody>
      </p:sp>
      <p:sp>
        <p:nvSpPr>
          <p:cNvPr id="163853" name="Text Box 13"/>
          <p:cNvSpPr txBox="1">
            <a:spLocks noChangeArrowheads="1"/>
          </p:cNvSpPr>
          <p:nvPr/>
        </p:nvSpPr>
        <p:spPr bwMode="auto">
          <a:xfrm>
            <a:off x="2971800" y="1143000"/>
            <a:ext cx="26670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International Organizations</a:t>
            </a: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25146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609600" y="152400"/>
            <a:ext cx="31242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3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8" grpId="0" autoUpdateAnimBg="0"/>
      <p:bldP spid="163849" grpId="0" autoUpdateAnimBg="0"/>
      <p:bldP spid="163850" grpId="0" autoUpdateAnimBg="0"/>
      <p:bldP spid="163851" grpId="0" autoUpdateAnimBg="0"/>
      <p:bldP spid="163852" grpId="0" autoUpdateAnimBg="0"/>
      <p:bldP spid="163853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5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3200400" y="4648200"/>
            <a:ext cx="259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Synonyms for “happy”</a:t>
            </a:r>
          </a:p>
        </p:txBody>
      </p:sp>
      <p:sp>
        <p:nvSpPr>
          <p:cNvPr id="166921" name="Text Box 9"/>
          <p:cNvSpPr txBox="1">
            <a:spLocks noChangeArrowheads="1"/>
          </p:cNvSpPr>
          <p:nvPr/>
        </p:nvSpPr>
        <p:spPr bwMode="auto">
          <a:xfrm>
            <a:off x="6019800" y="4724400"/>
            <a:ext cx="1981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Titles of plays</a:t>
            </a:r>
          </a:p>
        </p:txBody>
      </p:sp>
      <p:sp>
        <p:nvSpPr>
          <p:cNvPr id="166922" name="Text Box 10"/>
          <p:cNvSpPr txBox="1">
            <a:spLocks noChangeArrowheads="1"/>
          </p:cNvSpPr>
          <p:nvPr/>
        </p:nvSpPr>
        <p:spPr bwMode="auto">
          <a:xfrm>
            <a:off x="4572000" y="2438400"/>
            <a:ext cx="2743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that happened in the 1970’s</a:t>
            </a:r>
          </a:p>
        </p:txBody>
      </p:sp>
      <p:sp>
        <p:nvSpPr>
          <p:cNvPr id="166923" name="Text Box 11"/>
          <p:cNvSpPr txBox="1">
            <a:spLocks noChangeArrowheads="1"/>
          </p:cNvSpPr>
          <p:nvPr/>
        </p:nvSpPr>
        <p:spPr bwMode="auto">
          <a:xfrm>
            <a:off x="533400" y="4876800"/>
            <a:ext cx="28956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Shapes </a:t>
            </a:r>
          </a:p>
        </p:txBody>
      </p:sp>
      <p:sp>
        <p:nvSpPr>
          <p:cNvPr id="166924" name="Text Box 12"/>
          <p:cNvSpPr txBox="1">
            <a:spLocks noChangeArrowheads="1"/>
          </p:cNvSpPr>
          <p:nvPr/>
        </p:nvSpPr>
        <p:spPr bwMode="auto">
          <a:xfrm>
            <a:off x="2895600" y="609600"/>
            <a:ext cx="3124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associated with Harry Truman</a:t>
            </a:r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2209800" y="3171825"/>
            <a:ext cx="2667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Amphibians</a:t>
            </a:r>
          </a:p>
        </p:txBody>
      </p: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25146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609600" y="152400"/>
            <a:ext cx="31242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6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6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6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6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6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20" grpId="0" autoUpdateAnimBg="0"/>
      <p:bldP spid="166921" grpId="0" autoUpdateAnimBg="0"/>
      <p:bldP spid="166922" grpId="0" autoUpdateAnimBg="0"/>
      <p:bldP spid="166923" grpId="0" autoUpdateAnimBg="0"/>
      <p:bldP spid="166924" grpId="0" autoUpdateAnimBg="0"/>
      <p:bldP spid="166925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5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5" name="Line 3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2040" name="Text Box 8"/>
          <p:cNvSpPr txBox="1">
            <a:spLocks noChangeArrowheads="1"/>
          </p:cNvSpPr>
          <p:nvPr/>
        </p:nvSpPr>
        <p:spPr bwMode="auto">
          <a:xfrm>
            <a:off x="3200400" y="4648200"/>
            <a:ext cx="259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Super Bowl winners</a:t>
            </a:r>
          </a:p>
        </p:txBody>
      </p:sp>
      <p:sp>
        <p:nvSpPr>
          <p:cNvPr id="172041" name="Text Box 9"/>
          <p:cNvSpPr txBox="1">
            <a:spLocks noChangeArrowheads="1"/>
          </p:cNvSpPr>
          <p:nvPr/>
        </p:nvSpPr>
        <p:spPr bwMode="auto">
          <a:xfrm>
            <a:off x="3048000" y="609600"/>
            <a:ext cx="2743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a paleontologist would say</a:t>
            </a:r>
          </a:p>
        </p:txBody>
      </p:sp>
      <p:sp>
        <p:nvSpPr>
          <p:cNvPr id="172042" name="Text Box 10"/>
          <p:cNvSpPr txBox="1">
            <a:spLocks noChangeArrowheads="1"/>
          </p:cNvSpPr>
          <p:nvPr/>
        </p:nvSpPr>
        <p:spPr bwMode="auto">
          <a:xfrm>
            <a:off x="1600200" y="2514600"/>
            <a:ext cx="2743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that happened in the 1960’s</a:t>
            </a:r>
          </a:p>
        </p:txBody>
      </p:sp>
      <p:sp>
        <p:nvSpPr>
          <p:cNvPr id="172043" name="Text Box 11"/>
          <p:cNvSpPr txBox="1">
            <a:spLocks noChangeArrowheads="1"/>
          </p:cNvSpPr>
          <p:nvPr/>
        </p:nvSpPr>
        <p:spPr bwMode="auto">
          <a:xfrm>
            <a:off x="533400" y="4876800"/>
            <a:ext cx="28956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Battles</a:t>
            </a:r>
          </a:p>
        </p:txBody>
      </p:sp>
      <p:sp>
        <p:nvSpPr>
          <p:cNvPr id="172044" name="Text Box 12"/>
          <p:cNvSpPr txBox="1">
            <a:spLocks noChangeArrowheads="1"/>
          </p:cNvSpPr>
          <p:nvPr/>
        </p:nvSpPr>
        <p:spPr bwMode="auto">
          <a:xfrm>
            <a:off x="4495800" y="2438400"/>
            <a:ext cx="37338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associated with </a:t>
            </a:r>
            <a:r>
              <a:rPr lang="en-US" sz="3200" u="sng">
                <a:solidFill>
                  <a:srgbClr val="EAEAEA"/>
                </a:solidFill>
                <a:latin typeface="Times New Roman" pitchFamily="18" charset="0"/>
              </a:rPr>
              <a:t>To Kill a Mockingbird</a:t>
            </a:r>
          </a:p>
        </p:txBody>
      </p:sp>
      <p:sp>
        <p:nvSpPr>
          <p:cNvPr id="172045" name="Text Box 13"/>
          <p:cNvSpPr txBox="1">
            <a:spLocks noChangeArrowheads="1"/>
          </p:cNvSpPr>
          <p:nvPr/>
        </p:nvSpPr>
        <p:spPr bwMode="auto">
          <a:xfrm>
            <a:off x="5715000" y="4876800"/>
            <a:ext cx="2286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Ceremonies</a:t>
            </a:r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25146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49168" name="Text Box 16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49169" name="Text Box 17"/>
          <p:cNvSpPr txBox="1">
            <a:spLocks noChangeArrowheads="1"/>
          </p:cNvSpPr>
          <p:nvPr/>
        </p:nvSpPr>
        <p:spPr bwMode="auto">
          <a:xfrm>
            <a:off x="609600" y="152400"/>
            <a:ext cx="31242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0" grpId="0" autoUpdateAnimBg="0"/>
      <p:bldP spid="172041" grpId="0" autoUpdateAnimBg="0"/>
      <p:bldP spid="172042" grpId="0" autoUpdateAnimBg="0"/>
      <p:bldP spid="172043" grpId="0" autoUpdateAnimBg="0"/>
      <p:bldP spid="172044" grpId="0" autoUpdateAnimBg="0"/>
      <p:bldP spid="17204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5"/>
          <p:cNvSpPr txBox="1">
            <a:spLocks noChangeArrowheads="1"/>
          </p:cNvSpPr>
          <p:nvPr/>
        </p:nvSpPr>
        <p:spPr bwMode="auto">
          <a:xfrm>
            <a:off x="7772400" y="228600"/>
            <a:ext cx="1371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Famous people</a:t>
            </a:r>
          </a:p>
        </p:txBody>
      </p:sp>
      <p:pic>
        <p:nvPicPr>
          <p:cNvPr id="208923" name="Picture 27" descr="Mahatma Gandhi Archives : Gandhi in Lond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6536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925" name="Picture 29" descr="dia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0"/>
            <a:ext cx="2457450" cy="3276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927" name="Picture 31" descr="Mother_Tere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2430463" cy="33528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929" name="Picture 33" descr="mlkwash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3" y="3352800"/>
            <a:ext cx="2509837" cy="3276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931" name="Picture 35" descr="Billie_Jean_K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0"/>
            <a:ext cx="2660650" cy="31242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8937" name="Group 41"/>
          <p:cNvGrpSpPr>
            <a:grpSpLocks/>
          </p:cNvGrpSpPr>
          <p:nvPr/>
        </p:nvGrpSpPr>
        <p:grpSpPr bwMode="auto">
          <a:xfrm>
            <a:off x="4953000" y="3352800"/>
            <a:ext cx="2362200" cy="3505200"/>
            <a:chOff x="3696" y="1872"/>
            <a:chExt cx="1920" cy="2712"/>
          </a:xfrm>
        </p:grpSpPr>
        <p:pic>
          <p:nvPicPr>
            <p:cNvPr id="24593" name="Picture 39" descr="lgMPG403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6" y="1872"/>
              <a:ext cx="1920" cy="271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594" name="Rectangle 40"/>
            <p:cNvSpPr>
              <a:spLocks noChangeArrowheads="1"/>
            </p:cNvSpPr>
            <p:nvPr/>
          </p:nvSpPr>
          <p:spPr bwMode="auto">
            <a:xfrm>
              <a:off x="4944" y="2304"/>
              <a:ext cx="576" cy="144"/>
            </a:xfrm>
            <a:prstGeom prst="rect">
              <a:avLst/>
            </a:prstGeom>
            <a:solidFill>
              <a:srgbClr val="08080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8905" name="Text Box 9"/>
          <p:cNvSpPr txBox="1">
            <a:spLocks noChangeArrowheads="1"/>
          </p:cNvSpPr>
          <p:nvPr/>
        </p:nvSpPr>
        <p:spPr bwMode="auto">
          <a:xfrm>
            <a:off x="0" y="2362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08938" name="Text Box 42"/>
          <p:cNvSpPr txBox="1">
            <a:spLocks noChangeArrowheads="1"/>
          </p:cNvSpPr>
          <p:nvPr/>
        </p:nvSpPr>
        <p:spPr bwMode="auto">
          <a:xfrm>
            <a:off x="0" y="6096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208939" name="Text Box 43"/>
          <p:cNvSpPr txBox="1">
            <a:spLocks noChangeArrowheads="1"/>
          </p:cNvSpPr>
          <p:nvPr/>
        </p:nvSpPr>
        <p:spPr bwMode="auto">
          <a:xfrm>
            <a:off x="4953000" y="2743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208940" name="Text Box 44"/>
          <p:cNvSpPr txBox="1">
            <a:spLocks noChangeArrowheads="1"/>
          </p:cNvSpPr>
          <p:nvPr/>
        </p:nvSpPr>
        <p:spPr bwMode="auto">
          <a:xfrm>
            <a:off x="2362200" y="2743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208941" name="Text Box 45"/>
          <p:cNvSpPr txBox="1">
            <a:spLocks noChangeArrowheads="1"/>
          </p:cNvSpPr>
          <p:nvPr/>
        </p:nvSpPr>
        <p:spPr bwMode="auto">
          <a:xfrm>
            <a:off x="4953000" y="62484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6</a:t>
            </a:r>
          </a:p>
        </p:txBody>
      </p:sp>
      <p:sp>
        <p:nvSpPr>
          <p:cNvPr id="208942" name="Text Box 46"/>
          <p:cNvSpPr txBox="1">
            <a:spLocks noChangeArrowheads="1"/>
          </p:cNvSpPr>
          <p:nvPr/>
        </p:nvSpPr>
        <p:spPr bwMode="auto">
          <a:xfrm>
            <a:off x="2514600" y="6172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5</a:t>
            </a:r>
          </a:p>
        </p:txBody>
      </p:sp>
      <p:pic>
        <p:nvPicPr>
          <p:cNvPr id="208944" name="Picture 48" descr="michael_jorda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1676400"/>
            <a:ext cx="1803400" cy="35814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945" name="Text Box 49"/>
          <p:cNvSpPr txBox="1">
            <a:spLocks noChangeArrowheads="1"/>
          </p:cNvSpPr>
          <p:nvPr/>
        </p:nvSpPr>
        <p:spPr bwMode="auto">
          <a:xfrm>
            <a:off x="7315200" y="48006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0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5" grpId="0" animBg="1"/>
      <p:bldP spid="208938" grpId="0" animBg="1"/>
      <p:bldP spid="208939" grpId="0" animBg="1"/>
      <p:bldP spid="208940" grpId="0" animBg="1"/>
      <p:bldP spid="208941" grpId="0" animBg="1"/>
      <p:bldP spid="208942" grpId="0" animBg="1"/>
      <p:bldP spid="20894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ChangeArrowheads="1"/>
          </p:cNvSpPr>
          <p:nvPr/>
        </p:nvSpPr>
        <p:spPr bwMode="auto">
          <a:xfrm>
            <a:off x="152400" y="15240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 b="0">
              <a:solidFill>
                <a:srgbClr val="EAEAEA"/>
              </a:solidFill>
              <a:latin typeface="Times New Roman" pitchFamily="18" charset="0"/>
            </a:endParaRP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1676400" y="4419600"/>
            <a:ext cx="57912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2971800" y="2438400"/>
            <a:ext cx="31242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3352800" y="4419600"/>
            <a:ext cx="0" cy="21336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5562600" y="4419600"/>
            <a:ext cx="0" cy="21336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1295400" y="4876800"/>
            <a:ext cx="1752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Ways of walking</a:t>
            </a:r>
          </a:p>
        </p:txBody>
      </p:sp>
      <p:sp>
        <p:nvSpPr>
          <p:cNvPr id="162825" name="Text Box 9"/>
          <p:cNvSpPr txBox="1">
            <a:spLocks noChangeArrowheads="1"/>
          </p:cNvSpPr>
          <p:nvPr/>
        </p:nvSpPr>
        <p:spPr bwMode="auto">
          <a:xfrm>
            <a:off x="3657600" y="4906963"/>
            <a:ext cx="1981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Systems</a:t>
            </a:r>
          </a:p>
        </p:txBody>
      </p:sp>
      <p:sp>
        <p:nvSpPr>
          <p:cNvPr id="162826" name="Text Box 10"/>
          <p:cNvSpPr txBox="1">
            <a:spLocks noChangeArrowheads="1"/>
          </p:cNvSpPr>
          <p:nvPr/>
        </p:nvSpPr>
        <p:spPr bwMode="auto">
          <a:xfrm>
            <a:off x="4343400" y="2819400"/>
            <a:ext cx="3048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Lines from poems</a:t>
            </a:r>
          </a:p>
        </p:txBody>
      </p:sp>
      <p:sp>
        <p:nvSpPr>
          <p:cNvPr id="162827" name="Text Box 11"/>
          <p:cNvSpPr txBox="1">
            <a:spLocks noChangeArrowheads="1"/>
          </p:cNvSpPr>
          <p:nvPr/>
        </p:nvSpPr>
        <p:spPr bwMode="auto">
          <a:xfrm>
            <a:off x="3048000" y="685800"/>
            <a:ext cx="30480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that an economist would say</a:t>
            </a:r>
          </a:p>
        </p:txBody>
      </p:sp>
      <p:sp>
        <p:nvSpPr>
          <p:cNvPr id="162828" name="Text Box 12"/>
          <p:cNvSpPr txBox="1">
            <a:spLocks noChangeArrowheads="1"/>
          </p:cNvSpPr>
          <p:nvPr/>
        </p:nvSpPr>
        <p:spPr bwMode="auto">
          <a:xfrm>
            <a:off x="5410200" y="4899025"/>
            <a:ext cx="2667000" cy="133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found in </a:t>
            </a:r>
            <a:r>
              <a:rPr lang="en-US" sz="3200" u="sng">
                <a:solidFill>
                  <a:srgbClr val="EAEAEA"/>
                </a:solidFill>
                <a:latin typeface="Times New Roman" pitchFamily="18" charset="0"/>
              </a:rPr>
              <a:t>ancient</a:t>
            </a: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 Egypt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1066800" y="60960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25146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35052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609600" y="152400"/>
            <a:ext cx="32004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  <p:sp>
        <p:nvSpPr>
          <p:cNvPr id="162833" name="Text Box 17"/>
          <p:cNvSpPr txBox="1">
            <a:spLocks noChangeArrowheads="1"/>
          </p:cNvSpPr>
          <p:nvPr/>
        </p:nvSpPr>
        <p:spPr bwMode="auto">
          <a:xfrm>
            <a:off x="1828800" y="2936875"/>
            <a:ext cx="2743200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Sources of energy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2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4" grpId="0" autoUpdateAnimBg="0"/>
      <p:bldP spid="162825" grpId="0" autoUpdateAnimBg="0"/>
      <p:bldP spid="162826" grpId="0" autoUpdateAnimBg="0"/>
      <p:bldP spid="162827" grpId="0" autoUpdateAnimBg="0"/>
      <p:bldP spid="162828" grpId="0" autoUpdateAnimBg="0"/>
      <p:bldP spid="162833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5146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EAEAEA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51203" name="AutoShape 3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en-US" sz="2400" b="0">
              <a:solidFill>
                <a:srgbClr val="EAEAEA"/>
              </a:solidFill>
              <a:latin typeface="Times New Roman" pitchFamily="18" charset="0"/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1371600" y="4419600"/>
            <a:ext cx="58674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2819400" y="2438400"/>
            <a:ext cx="31242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55626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43434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1801" name="Text Box 9"/>
          <p:cNvSpPr txBox="1">
            <a:spLocks noChangeArrowheads="1"/>
          </p:cNvSpPr>
          <p:nvPr/>
        </p:nvSpPr>
        <p:spPr bwMode="auto">
          <a:xfrm>
            <a:off x="1066800" y="4724400"/>
            <a:ext cx="2286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that are living </a:t>
            </a:r>
          </a:p>
        </p:txBody>
      </p:sp>
      <p:sp>
        <p:nvSpPr>
          <p:cNvPr id="161802" name="Text Box 10"/>
          <p:cNvSpPr txBox="1">
            <a:spLocks noChangeArrowheads="1"/>
          </p:cNvSpPr>
          <p:nvPr/>
        </p:nvSpPr>
        <p:spPr bwMode="auto">
          <a:xfrm>
            <a:off x="3505200" y="48006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Liquids</a:t>
            </a:r>
          </a:p>
        </p:txBody>
      </p:sp>
      <p:sp>
        <p:nvSpPr>
          <p:cNvPr id="161803" name="Text Box 11"/>
          <p:cNvSpPr txBox="1">
            <a:spLocks noChangeArrowheads="1"/>
          </p:cNvSpPr>
          <p:nvPr/>
        </p:nvSpPr>
        <p:spPr bwMode="auto">
          <a:xfrm>
            <a:off x="2286000" y="2895600"/>
            <a:ext cx="2133600" cy="72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Prime numbers</a:t>
            </a:r>
          </a:p>
        </p:txBody>
      </p:sp>
      <p:sp>
        <p:nvSpPr>
          <p:cNvPr id="161804" name="Text Box 12"/>
          <p:cNvSpPr txBox="1">
            <a:spLocks noChangeArrowheads="1"/>
          </p:cNvSpPr>
          <p:nvPr/>
        </p:nvSpPr>
        <p:spPr bwMode="auto">
          <a:xfrm>
            <a:off x="4495800" y="2514600"/>
            <a:ext cx="23622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Parts of   the digestive system</a:t>
            </a:r>
          </a:p>
        </p:txBody>
      </p:sp>
      <p:sp>
        <p:nvSpPr>
          <p:cNvPr id="161805" name="Text Box 13"/>
          <p:cNvSpPr txBox="1">
            <a:spLocks noChangeArrowheads="1"/>
          </p:cNvSpPr>
          <p:nvPr/>
        </p:nvSpPr>
        <p:spPr bwMode="auto">
          <a:xfrm>
            <a:off x="3276600" y="914400"/>
            <a:ext cx="2362200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6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   that conduct heat</a:t>
            </a: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990600" y="60198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35052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76200" y="152400"/>
            <a:ext cx="36576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  <p:sp>
        <p:nvSpPr>
          <p:cNvPr id="161809" name="Text Box 17"/>
          <p:cNvSpPr txBox="1">
            <a:spLocks noChangeArrowheads="1"/>
          </p:cNvSpPr>
          <p:nvPr/>
        </p:nvSpPr>
        <p:spPr bwMode="auto">
          <a:xfrm>
            <a:off x="5791200" y="49530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Adverbs</a:t>
            </a: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22098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1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1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1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1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1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1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1" grpId="0" autoUpdateAnimBg="0"/>
      <p:bldP spid="161802" grpId="0" autoUpdateAnimBg="0"/>
      <p:bldP spid="161803" grpId="0" autoUpdateAnimBg="0"/>
      <p:bldP spid="161804" grpId="0" autoUpdateAnimBg="0"/>
      <p:bldP spid="161805" grpId="0" autoUpdateAnimBg="0"/>
      <p:bldP spid="16180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8080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27" name="AutoShape 3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8121" name="Text Box 9"/>
          <p:cNvSpPr txBox="1">
            <a:spLocks noChangeArrowheads="1"/>
          </p:cNvSpPr>
          <p:nvPr/>
        </p:nvSpPr>
        <p:spPr bwMode="auto">
          <a:xfrm>
            <a:off x="762000" y="4572000"/>
            <a:ext cx="259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in the sky</a:t>
            </a:r>
          </a:p>
        </p:txBody>
      </p:sp>
      <p:sp>
        <p:nvSpPr>
          <p:cNvPr id="218122" name="Text Box 10"/>
          <p:cNvSpPr txBox="1">
            <a:spLocks noChangeArrowheads="1"/>
          </p:cNvSpPr>
          <p:nvPr/>
        </p:nvSpPr>
        <p:spPr bwMode="auto">
          <a:xfrm>
            <a:off x="3352800" y="4800600"/>
            <a:ext cx="2362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Famous generals</a:t>
            </a:r>
          </a:p>
        </p:txBody>
      </p:sp>
      <p:sp>
        <p:nvSpPr>
          <p:cNvPr id="218123" name="Text Box 11"/>
          <p:cNvSpPr txBox="1">
            <a:spLocks noChangeArrowheads="1"/>
          </p:cNvSpPr>
          <p:nvPr/>
        </p:nvSpPr>
        <p:spPr bwMode="auto">
          <a:xfrm>
            <a:off x="4648200" y="2590800"/>
            <a:ext cx="32004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Positions in the President’s Cabinet</a:t>
            </a:r>
          </a:p>
        </p:txBody>
      </p:sp>
      <p:sp>
        <p:nvSpPr>
          <p:cNvPr id="218124" name="Text Box 12"/>
          <p:cNvSpPr txBox="1">
            <a:spLocks noChangeArrowheads="1"/>
          </p:cNvSpPr>
          <p:nvPr/>
        </p:nvSpPr>
        <p:spPr bwMode="auto">
          <a:xfrm>
            <a:off x="5715000" y="5029200"/>
            <a:ext cx="342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News anchors</a:t>
            </a:r>
          </a:p>
        </p:txBody>
      </p:sp>
      <p:sp>
        <p:nvSpPr>
          <p:cNvPr id="218125" name="Text Box 13"/>
          <p:cNvSpPr txBox="1">
            <a:spLocks noChangeArrowheads="1"/>
          </p:cNvSpPr>
          <p:nvPr/>
        </p:nvSpPr>
        <p:spPr bwMode="auto">
          <a:xfrm>
            <a:off x="1981200" y="2743200"/>
            <a:ext cx="274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Types of sentences</a:t>
            </a:r>
          </a:p>
        </p:txBody>
      </p:sp>
      <p:sp>
        <p:nvSpPr>
          <p:cNvPr id="218126" name="Text Box 14"/>
          <p:cNvSpPr txBox="1">
            <a:spLocks noChangeArrowheads="1"/>
          </p:cNvSpPr>
          <p:nvPr/>
        </p:nvSpPr>
        <p:spPr bwMode="auto">
          <a:xfrm>
            <a:off x="2819400" y="1066800"/>
            <a:ext cx="3124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TV Westerns</a:t>
            </a:r>
          </a:p>
        </p:txBody>
      </p:sp>
      <p:sp>
        <p:nvSpPr>
          <p:cNvPr id="52239" name="Text Box 15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25146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609600" y="152400"/>
            <a:ext cx="31242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8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8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8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8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8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8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1" grpId="0" autoUpdateAnimBg="0"/>
      <p:bldP spid="218122" grpId="0" autoUpdateAnimBg="0"/>
      <p:bldP spid="218123" grpId="0" autoUpdateAnimBg="0"/>
      <p:bldP spid="218124" grpId="0" autoUpdateAnimBg="0"/>
      <p:bldP spid="218125" grpId="0" autoUpdateAnimBg="0"/>
      <p:bldP spid="218126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8080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1" name="AutoShape 2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2" name="Line 3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3" name="Line 4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6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6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7096" name="Text Box 8"/>
          <p:cNvSpPr txBox="1">
            <a:spLocks noChangeArrowheads="1"/>
          </p:cNvSpPr>
          <p:nvPr/>
        </p:nvSpPr>
        <p:spPr bwMode="auto">
          <a:xfrm>
            <a:off x="762000" y="4906963"/>
            <a:ext cx="259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Missions in California</a:t>
            </a:r>
          </a:p>
        </p:txBody>
      </p:sp>
      <p:sp>
        <p:nvSpPr>
          <p:cNvPr id="217097" name="Text Box 9"/>
          <p:cNvSpPr txBox="1">
            <a:spLocks noChangeArrowheads="1"/>
          </p:cNvSpPr>
          <p:nvPr/>
        </p:nvSpPr>
        <p:spPr bwMode="auto">
          <a:xfrm>
            <a:off x="3352800" y="5181600"/>
            <a:ext cx="236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Fairy tales</a:t>
            </a:r>
          </a:p>
        </p:txBody>
      </p:sp>
      <p:sp>
        <p:nvSpPr>
          <p:cNvPr id="217098" name="Text Box 10"/>
          <p:cNvSpPr txBox="1">
            <a:spLocks noChangeArrowheads="1"/>
          </p:cNvSpPr>
          <p:nvPr/>
        </p:nvSpPr>
        <p:spPr bwMode="auto">
          <a:xfrm>
            <a:off x="4724400" y="2925763"/>
            <a:ext cx="3276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Locations of Olympics</a:t>
            </a:r>
          </a:p>
        </p:txBody>
      </p:sp>
      <p:sp>
        <p:nvSpPr>
          <p:cNvPr id="217099" name="Text Box 11"/>
          <p:cNvSpPr txBox="1">
            <a:spLocks noChangeArrowheads="1"/>
          </p:cNvSpPr>
          <p:nvPr/>
        </p:nvSpPr>
        <p:spPr bwMode="auto">
          <a:xfrm>
            <a:off x="5486400" y="4419600"/>
            <a:ext cx="3429000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associated with the stock market</a:t>
            </a:r>
          </a:p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endParaRPr lang="en-US" sz="3200">
              <a:solidFill>
                <a:srgbClr val="EAEAEA"/>
              </a:solidFill>
              <a:latin typeface="Times New Roman" pitchFamily="18" charset="0"/>
            </a:endParaRPr>
          </a:p>
        </p:txBody>
      </p:sp>
      <p:sp>
        <p:nvSpPr>
          <p:cNvPr id="217100" name="Text Box 12"/>
          <p:cNvSpPr txBox="1">
            <a:spLocks noChangeArrowheads="1"/>
          </p:cNvSpPr>
          <p:nvPr/>
        </p:nvSpPr>
        <p:spPr bwMode="auto">
          <a:xfrm>
            <a:off x="1981200" y="2743200"/>
            <a:ext cx="2743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Provinces of Canada</a:t>
            </a:r>
          </a:p>
        </p:txBody>
      </p:sp>
      <p:sp>
        <p:nvSpPr>
          <p:cNvPr id="217101" name="Text Box 13"/>
          <p:cNvSpPr txBox="1">
            <a:spLocks noChangeArrowheads="1"/>
          </p:cNvSpPr>
          <p:nvPr/>
        </p:nvSpPr>
        <p:spPr bwMode="auto">
          <a:xfrm>
            <a:off x="2819400" y="1066800"/>
            <a:ext cx="31242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“Wonders of the World”</a:t>
            </a:r>
          </a:p>
        </p:txBody>
      </p:sp>
      <p:sp>
        <p:nvSpPr>
          <p:cNvPr id="53263" name="Text Box 14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53264" name="Text Box 15"/>
          <p:cNvSpPr txBox="1">
            <a:spLocks noChangeArrowheads="1"/>
          </p:cNvSpPr>
          <p:nvPr/>
        </p:nvSpPr>
        <p:spPr bwMode="auto">
          <a:xfrm>
            <a:off x="2514600" y="39624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53265" name="Text Box 16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53266" name="Text Box 17"/>
          <p:cNvSpPr txBox="1">
            <a:spLocks noChangeArrowheads="1"/>
          </p:cNvSpPr>
          <p:nvPr/>
        </p:nvSpPr>
        <p:spPr bwMode="auto">
          <a:xfrm>
            <a:off x="609600" y="152400"/>
            <a:ext cx="31242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7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7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7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7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7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6" grpId="0" autoUpdateAnimBg="0"/>
      <p:bldP spid="217097" grpId="0" autoUpdateAnimBg="0"/>
      <p:bldP spid="217098" grpId="0" autoUpdateAnimBg="0"/>
      <p:bldP spid="217099" grpId="0" autoUpdateAnimBg="0"/>
      <p:bldP spid="217100" grpId="0" autoUpdateAnimBg="0"/>
      <p:bldP spid="217101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914400" y="4495800"/>
            <a:ext cx="282892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Sports that are played with rackets</a:t>
            </a:r>
          </a:p>
        </p:txBody>
      </p:sp>
      <p:sp>
        <p:nvSpPr>
          <p:cNvPr id="195594" name="Text Box 10"/>
          <p:cNvSpPr txBox="1">
            <a:spLocks noChangeArrowheads="1"/>
          </p:cNvSpPr>
          <p:nvPr/>
        </p:nvSpPr>
        <p:spPr bwMode="auto">
          <a:xfrm>
            <a:off x="1371600" y="2743200"/>
            <a:ext cx="3200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Countries in South America</a:t>
            </a:r>
          </a:p>
        </p:txBody>
      </p:sp>
      <p:sp>
        <p:nvSpPr>
          <p:cNvPr id="195595" name="Text Box 11"/>
          <p:cNvSpPr txBox="1">
            <a:spLocks noChangeArrowheads="1"/>
          </p:cNvSpPr>
          <p:nvPr/>
        </p:nvSpPr>
        <p:spPr bwMode="auto">
          <a:xfrm>
            <a:off x="5715000" y="4572000"/>
            <a:ext cx="2159000" cy="133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that magnify</a:t>
            </a:r>
          </a:p>
        </p:txBody>
      </p:sp>
      <p:sp>
        <p:nvSpPr>
          <p:cNvPr id="195597" name="Text Box 13"/>
          <p:cNvSpPr txBox="1">
            <a:spLocks noChangeArrowheads="1"/>
          </p:cNvSpPr>
          <p:nvPr/>
        </p:nvSpPr>
        <p:spPr bwMode="auto">
          <a:xfrm>
            <a:off x="2895600" y="838200"/>
            <a:ext cx="32750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Styles of architecture</a:t>
            </a:r>
          </a:p>
        </p:txBody>
      </p:sp>
      <p:sp>
        <p:nvSpPr>
          <p:cNvPr id="54284" name="Text Box 14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54285" name="Text Box 15"/>
          <p:cNvSpPr txBox="1">
            <a:spLocks noChangeArrowheads="1"/>
          </p:cNvSpPr>
          <p:nvPr/>
        </p:nvSpPr>
        <p:spPr bwMode="auto">
          <a:xfrm>
            <a:off x="2438400" y="38862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54286" name="Text Box 16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54287" name="Text Box 17"/>
          <p:cNvSpPr txBox="1">
            <a:spLocks noChangeArrowheads="1"/>
          </p:cNvSpPr>
          <p:nvPr/>
        </p:nvSpPr>
        <p:spPr bwMode="auto">
          <a:xfrm>
            <a:off x="609600" y="152400"/>
            <a:ext cx="31242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  <p:sp>
        <p:nvSpPr>
          <p:cNvPr id="195602" name="Text Box 18"/>
          <p:cNvSpPr txBox="1">
            <a:spLocks noChangeArrowheads="1"/>
          </p:cNvSpPr>
          <p:nvPr/>
        </p:nvSpPr>
        <p:spPr bwMode="auto">
          <a:xfrm>
            <a:off x="3429000" y="4648200"/>
            <a:ext cx="215900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Artists</a:t>
            </a:r>
          </a:p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endParaRPr lang="en-US" sz="3200">
              <a:solidFill>
                <a:srgbClr val="EAEAEA"/>
              </a:solidFill>
              <a:latin typeface="Times New Roman" pitchFamily="18" charset="0"/>
            </a:endParaRPr>
          </a:p>
        </p:txBody>
      </p:sp>
      <p:sp>
        <p:nvSpPr>
          <p:cNvPr id="195603" name="Text Box 19"/>
          <p:cNvSpPr txBox="1">
            <a:spLocks noChangeArrowheads="1"/>
          </p:cNvSpPr>
          <p:nvPr/>
        </p:nvSpPr>
        <p:spPr bwMode="auto">
          <a:xfrm>
            <a:off x="4267200" y="2362200"/>
            <a:ext cx="357187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Theories about  why dinosaurs became extinct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5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5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2" grpId="0" autoUpdateAnimBg="0"/>
      <p:bldP spid="195594" grpId="0" autoUpdateAnimBg="0"/>
      <p:bldP spid="195595" grpId="0" autoUpdateAnimBg="0"/>
      <p:bldP spid="195597" grpId="0" autoUpdateAnimBg="0"/>
      <p:bldP spid="195602" grpId="0" autoUpdateAnimBg="0"/>
      <p:bldP spid="195603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08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ChangeArrowheads="1"/>
          </p:cNvSpPr>
          <p:nvPr/>
        </p:nvSpPr>
        <p:spPr bwMode="auto">
          <a:xfrm>
            <a:off x="0" y="0"/>
            <a:ext cx="8763000" cy="64008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28575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>
            <a:off x="1371600" y="4343400"/>
            <a:ext cx="60198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2743200" y="2438400"/>
            <a:ext cx="3276600" cy="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3352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5638800" y="44196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3" name="Line 7"/>
          <p:cNvSpPr>
            <a:spLocks noChangeShapeType="1"/>
          </p:cNvSpPr>
          <p:nvPr/>
        </p:nvSpPr>
        <p:spPr bwMode="auto">
          <a:xfrm>
            <a:off x="4648200" y="2438400"/>
            <a:ext cx="0" cy="1981200"/>
          </a:xfrm>
          <a:prstGeom prst="line">
            <a:avLst/>
          </a:prstGeom>
          <a:noFill/>
          <a:ln w="28575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912" name="Text Box 8"/>
          <p:cNvSpPr txBox="1">
            <a:spLocks noChangeArrowheads="1"/>
          </p:cNvSpPr>
          <p:nvPr/>
        </p:nvSpPr>
        <p:spPr bwMode="auto">
          <a:xfrm>
            <a:off x="609600" y="4495800"/>
            <a:ext cx="282892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associated with Wisconsin</a:t>
            </a:r>
          </a:p>
        </p:txBody>
      </p:sp>
      <p:sp>
        <p:nvSpPr>
          <p:cNvPr id="251913" name="Text Box 9"/>
          <p:cNvSpPr txBox="1">
            <a:spLocks noChangeArrowheads="1"/>
          </p:cNvSpPr>
          <p:nvPr/>
        </p:nvSpPr>
        <p:spPr bwMode="auto">
          <a:xfrm>
            <a:off x="1371600" y="2743200"/>
            <a:ext cx="3200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Reality TV Shows</a:t>
            </a:r>
          </a:p>
        </p:txBody>
      </p:sp>
      <p:sp>
        <p:nvSpPr>
          <p:cNvPr id="251914" name="Text Box 10"/>
          <p:cNvSpPr txBox="1">
            <a:spLocks noChangeArrowheads="1"/>
          </p:cNvSpPr>
          <p:nvPr/>
        </p:nvSpPr>
        <p:spPr bwMode="auto">
          <a:xfrm>
            <a:off x="5715000" y="4718050"/>
            <a:ext cx="21590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Things that spin</a:t>
            </a:r>
          </a:p>
        </p:txBody>
      </p:sp>
      <p:sp>
        <p:nvSpPr>
          <p:cNvPr id="251915" name="Text Box 11"/>
          <p:cNvSpPr txBox="1">
            <a:spLocks noChangeArrowheads="1"/>
          </p:cNvSpPr>
          <p:nvPr/>
        </p:nvSpPr>
        <p:spPr bwMode="auto">
          <a:xfrm>
            <a:off x="2895600" y="838200"/>
            <a:ext cx="32750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Properties of matter</a:t>
            </a:r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1066800" y="5943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50 POINTS		50 POINTS		50 POINTS</a:t>
            </a:r>
          </a:p>
        </p:txBody>
      </p:sp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2438400" y="38862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i="1">
                <a:solidFill>
                  <a:srgbClr val="FFCC00"/>
                </a:solidFill>
                <a:latin typeface="Times New Roman" pitchFamily="18" charset="0"/>
              </a:rPr>
              <a:t>100 POINTS		100 POINTS	</a:t>
            </a: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3429000" y="20574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00"/>
                </a:solidFill>
                <a:latin typeface="Times New Roman" pitchFamily="18" charset="0"/>
              </a:rPr>
              <a:t>200 POINTS</a:t>
            </a:r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609600" y="152400"/>
            <a:ext cx="3124200" cy="3667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EAEAEA"/>
                </a:solidFill>
                <a:latin typeface="Times New Roman" pitchFamily="18" charset="0"/>
              </a:rPr>
              <a:t>Vocabulary Terms &amp; Phrases</a:t>
            </a:r>
          </a:p>
        </p:txBody>
      </p:sp>
      <p:sp>
        <p:nvSpPr>
          <p:cNvPr id="251920" name="Text Box 16"/>
          <p:cNvSpPr txBox="1">
            <a:spLocks noChangeArrowheads="1"/>
          </p:cNvSpPr>
          <p:nvPr/>
        </p:nvSpPr>
        <p:spPr bwMode="auto">
          <a:xfrm>
            <a:off x="3429000" y="4648200"/>
            <a:ext cx="2159000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Women sports stars</a:t>
            </a:r>
          </a:p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endParaRPr lang="en-US" sz="3200">
              <a:solidFill>
                <a:srgbClr val="EAEAEA"/>
              </a:solidFill>
              <a:latin typeface="Times New Roman" pitchFamily="18" charset="0"/>
            </a:endParaRPr>
          </a:p>
        </p:txBody>
      </p:sp>
      <p:sp>
        <p:nvSpPr>
          <p:cNvPr id="251921" name="Text Box 17"/>
          <p:cNvSpPr txBox="1">
            <a:spLocks noChangeArrowheads="1"/>
          </p:cNvSpPr>
          <p:nvPr/>
        </p:nvSpPr>
        <p:spPr bwMode="auto">
          <a:xfrm>
            <a:off x="4495800" y="2819400"/>
            <a:ext cx="2362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8080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EAEAEA"/>
                </a:solidFill>
                <a:latin typeface="Times New Roman" pitchFamily="18" charset="0"/>
              </a:rPr>
              <a:t>Software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1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1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1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1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1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51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12" grpId="0" autoUpdateAnimBg="0"/>
      <p:bldP spid="251913" grpId="0" autoUpdateAnimBg="0"/>
      <p:bldP spid="251914" grpId="0" autoUpdateAnimBg="0"/>
      <p:bldP spid="251915" grpId="0" autoUpdateAnimBg="0"/>
      <p:bldP spid="251920" grpId="0" autoUpdateAnimBg="0"/>
      <p:bldP spid="251921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“yesterday”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Guaranteed and viable curriculum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Motivation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Jeopardy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Instruction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Graphic organizer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Home environment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Feedback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5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FFFF"/>
                </a:solidFill>
              </a:rPr>
              <a:t>Charades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381000" y="1447800"/>
            <a:ext cx="27432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381000" y="914400"/>
            <a:ext cx="670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sz="36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5" grpId="0"/>
      <p:bldP spid="168965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08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9933"/>
                </a:solidFill>
                <a:latin typeface="Arial" charset="0"/>
              </a:rPr>
              <a:t>Things associated with Halloween</a:t>
            </a:r>
          </a:p>
        </p:txBody>
      </p:sp>
      <p:sp>
        <p:nvSpPr>
          <p:cNvPr id="186371" name="Text Box 3"/>
          <p:cNvSpPr txBox="1">
            <a:spLocks noChangeArrowheads="1"/>
          </p:cNvSpPr>
          <p:nvPr/>
        </p:nvSpPr>
        <p:spPr bwMode="auto">
          <a:xfrm>
            <a:off x="304800" y="1219200"/>
            <a:ext cx="85344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Costume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Witch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Candy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Dracula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Scary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Trick or treat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9933"/>
                </a:solidFill>
                <a:latin typeface="Arial" charset="0"/>
              </a:rPr>
              <a:t>Goblins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6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Thanksgiving</a:t>
            </a:r>
          </a:p>
        </p:txBody>
      </p:sp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228600" y="1219200"/>
            <a:ext cx="8534400" cy="4970463"/>
          </a:xfrm>
          <a:prstGeom prst="rect">
            <a:avLst/>
          </a:prstGeom>
          <a:solidFill>
            <a:srgbClr val="4A25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Arial" charset="0"/>
              </a:rPr>
              <a:t>Turkey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Arial" charset="0"/>
              </a:rPr>
              <a:t>Cranberry sauce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Arial" charset="0"/>
              </a:rPr>
              <a:t>Football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Arial" charset="0"/>
              </a:rPr>
              <a:t>Indigestion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Arial" charset="0"/>
              </a:rPr>
              <a:t>Shopping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Arial" charset="0"/>
              </a:rPr>
              <a:t>Pilgrims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chemeClr val="bg1"/>
                </a:solidFill>
                <a:latin typeface="Arial" charset="0"/>
              </a:rPr>
              <a:t>Pie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9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http://ts4.mm.bing.net/images/thumbnail.aspx?q=1550307505419&amp;id=e0c8eba890719e4876fd3849cda2e29d&amp;url=http%3a%2f%2finstanthollywood.files.wordpress.com%2f2008%2f11%2fmiley-cyrus-awards-cma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20426"/>
            <a:ext cx="2190750" cy="344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2" name="Picture 4" descr="http://ts1.mm.bing.net/images/thumbnail.aspx?q=1544243787916&amp;id=b78d166f6957c3fe07e3cfeeef7f3498&amp;url=http%3a%2f%2fstatic1.puretrend.com%2farticles%2f3%2f40%2f50%2f3%2f%40%2f357675-lady-gaga-637x0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344" y="120426"/>
            <a:ext cx="2344737" cy="330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42" name="Text Box 42"/>
          <p:cNvSpPr txBox="1">
            <a:spLocks noChangeArrowheads="1"/>
          </p:cNvSpPr>
          <p:nvPr/>
        </p:nvSpPr>
        <p:spPr bwMode="auto">
          <a:xfrm>
            <a:off x="2623344" y="2804814"/>
            <a:ext cx="685800" cy="461665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83974" name="Picture 6" descr="http://ts4.mm.bing.net/images/thumbnail.aspx?q=1445821548891&amp;id=678e911c59fe2de19ce937c87e8ec2e1&amp;url=http%3a%2f%2fimages2.fanpop.com%2fimages%2fphotos%2f3300000%2fjonas-brothers-the-jonas-brothers-3304572-1024-7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99" y="533400"/>
            <a:ext cx="3733799" cy="280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41" name="Text Box 41"/>
          <p:cNvSpPr txBox="1">
            <a:spLocks noChangeArrowheads="1"/>
          </p:cNvSpPr>
          <p:nvPr/>
        </p:nvSpPr>
        <p:spPr bwMode="auto">
          <a:xfrm>
            <a:off x="5215731" y="2804814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83976" name="Picture 8" descr="http://ts4.mm.bing.net/images/thumbnail.aspx?q=1517192484975&amp;id=7a57c4ad0ba99fd3e46c364ba72fc8cc&amp;url=http%3a%2f%2fwww.hdwallpapers.in%2fwallpapers%2fselena_gomez_31-1280x9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0"/>
            <a:ext cx="24384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8" name="Picture 10" descr="http://ts2.mm.bing.net/images/thumbnail.aspx?q=1575351036733&amp;id=408668baa32d44cdd88da1e158081fc0&amp;url=http%3a%2f%2fimages.pictureshunt.com%2fpics%2fi%2ficarly-1115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62350"/>
            <a:ext cx="19050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38" name="Text Box 38"/>
          <p:cNvSpPr txBox="1">
            <a:spLocks noChangeArrowheads="1"/>
          </p:cNvSpPr>
          <p:nvPr/>
        </p:nvSpPr>
        <p:spPr bwMode="auto">
          <a:xfrm>
            <a:off x="2659062" y="5715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79240" name="Text Box 40"/>
          <p:cNvSpPr txBox="1">
            <a:spLocks noChangeArrowheads="1"/>
          </p:cNvSpPr>
          <p:nvPr/>
        </p:nvSpPr>
        <p:spPr bwMode="auto">
          <a:xfrm>
            <a:off x="57150" y="5133975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83980" name="Picture 12" descr="http://ts4.mm.bing.net/images/thumbnail.aspx?q=1548846566955&amp;id=390da14f37e2c0f423a35a5c4265e17e&amp;url=http%3a%2f%2fphotos-2.posh24.com%2fp%2f1127210%2fz%2fhollywood_celebrity%2fkim_kardashia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837" y="3705225"/>
            <a:ext cx="2143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37" name="Text Box 37"/>
          <p:cNvSpPr txBox="1">
            <a:spLocks noChangeArrowheads="1"/>
          </p:cNvSpPr>
          <p:nvPr/>
        </p:nvSpPr>
        <p:spPr bwMode="auto">
          <a:xfrm>
            <a:off x="4625181" y="6096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79223" name="Text Box 23"/>
          <p:cNvSpPr txBox="1">
            <a:spLocks noChangeArrowheads="1"/>
          </p:cNvSpPr>
          <p:nvPr/>
        </p:nvSpPr>
        <p:spPr bwMode="auto">
          <a:xfrm>
            <a:off x="133350" y="3105149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58631" y="0"/>
            <a:ext cx="3585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Pop Stars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83982" name="Picture 14" descr="http://img.ezinemark.com/imagemanager2/files/30003693/2010/12/2010-12-22-16-02-20-8-the-canadian-teen-pop-star-becomes-a-new-idol-of-t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788866"/>
            <a:ext cx="3586956" cy="269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244" name="Text Box 44"/>
          <p:cNvSpPr txBox="1">
            <a:spLocks noChangeArrowheads="1"/>
          </p:cNvSpPr>
          <p:nvPr/>
        </p:nvSpPr>
        <p:spPr bwMode="auto">
          <a:xfrm>
            <a:off x="6973092" y="584835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1985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7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3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42" grpId="0" animBg="1"/>
      <p:bldP spid="179241" grpId="0" animBg="1"/>
      <p:bldP spid="179238" grpId="0" animBg="1"/>
      <p:bldP spid="179240" grpId="0" animBg="1"/>
      <p:bldP spid="179237" grpId="0" animBg="1"/>
      <p:bldP spid="179223" grpId="0" animBg="1"/>
      <p:bldP spid="17924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0419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chemeClr val="bg1"/>
                </a:solidFill>
                <a:latin typeface="Arial" charset="0"/>
              </a:rPr>
              <a:t>Things associated with St. Patrick’s Day</a:t>
            </a:r>
          </a:p>
        </p:txBody>
      </p:sp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228600" y="1155700"/>
            <a:ext cx="85344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Green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St. Patrick’s Day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Shamrocks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Leprechauns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Beer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Ireland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Parade</a:t>
            </a: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0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43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Valentine’s Day</a:t>
            </a:r>
          </a:p>
        </p:txBody>
      </p:sp>
      <p:sp>
        <p:nvSpPr>
          <p:cNvPr id="221187" name="Text Box 3"/>
          <p:cNvSpPr txBox="1">
            <a:spLocks noChangeArrowheads="1"/>
          </p:cNvSpPr>
          <p:nvPr/>
        </p:nvSpPr>
        <p:spPr bwMode="auto">
          <a:xfrm>
            <a:off x="0" y="1219200"/>
            <a:ext cx="90678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Cupid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Heart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Chocolate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Be Mine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Hershey Kisses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Roses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Romantic dinner</a:t>
            </a: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Rivers</a:t>
            </a:r>
          </a:p>
          <a:p>
            <a:pPr algn="ctr" eaLnBrk="1" hangingPunct="1">
              <a:spcBef>
                <a:spcPct val="50000"/>
              </a:spcBef>
            </a:pPr>
            <a:endParaRPr lang="en-US" sz="3200" u="sng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32451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5344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Nile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Missouri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Thames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Hudson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Amazon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Mississippi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Swanee</a:t>
            </a: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2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oceans</a:t>
            </a:r>
          </a:p>
        </p:txBody>
      </p:sp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5344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Waves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Moon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Algae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Pacific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Ships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Tropical fish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George Clooney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plants</a:t>
            </a:r>
          </a:p>
        </p:txBody>
      </p:sp>
      <p:sp>
        <p:nvSpPr>
          <p:cNvPr id="231427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5344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Photosynthesis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Foliage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Stems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Fertilizer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Chlorophyll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Pollinate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Chia pets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                 earthquakes and volcanoes</a:t>
            </a:r>
          </a:p>
        </p:txBody>
      </p:sp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304800" y="1811338"/>
            <a:ext cx="8534400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Fault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Richter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Lava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Mt. St. Helens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Tsunami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San Andreas Fault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Dormant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addition/subtraction</a:t>
            </a:r>
          </a:p>
        </p:txBody>
      </p:sp>
      <p:sp>
        <p:nvSpPr>
          <p:cNvPr id="228355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5344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Sum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Total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Minus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Addend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Whole number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Equals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Plus</a:t>
            </a: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8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basketball</a:t>
            </a:r>
          </a:p>
        </p:txBody>
      </p:sp>
      <p:sp>
        <p:nvSpPr>
          <p:cNvPr id="230403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5344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Free throw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Michael Jordan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North Carolina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Traveling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Shaq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Harlem Globetrotters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Dribble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the Internet</a:t>
            </a:r>
          </a:p>
        </p:txBody>
      </p:sp>
      <p:sp>
        <p:nvSpPr>
          <p:cNvPr id="252931" name="Text Box 3"/>
          <p:cNvSpPr txBox="1">
            <a:spLocks noChangeArrowheads="1"/>
          </p:cNvSpPr>
          <p:nvPr/>
        </p:nvSpPr>
        <p:spPr bwMode="auto">
          <a:xfrm>
            <a:off x="228600" y="1155700"/>
            <a:ext cx="85344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Google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Search Engine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Wiki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URL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Home Page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A I M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Blog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Link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2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458" name="Picture 2" descr="j04084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90800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59" name="Picture 3" descr="j04076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81200"/>
            <a:ext cx="216852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0" name="Picture 4" descr="j040827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0"/>
            <a:ext cx="28956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1" name="Picture 5" descr="j040823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416425"/>
            <a:ext cx="2819400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2" name="Picture 6" descr="j040764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300" y="2362200"/>
            <a:ext cx="35687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3" name="Picture 7" descr="j040762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-152400"/>
            <a:ext cx="2438400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5464" name="Picture 8" descr="j040762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9400"/>
            <a:ext cx="243840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5465" name="Text Box 9"/>
          <p:cNvSpPr txBox="1">
            <a:spLocks noChangeArrowheads="1"/>
          </p:cNvSpPr>
          <p:nvPr/>
        </p:nvSpPr>
        <p:spPr bwMode="auto">
          <a:xfrm>
            <a:off x="0" y="1981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75466" name="Text Box 10"/>
          <p:cNvSpPr txBox="1">
            <a:spLocks noChangeArrowheads="1"/>
          </p:cNvSpPr>
          <p:nvPr/>
        </p:nvSpPr>
        <p:spPr bwMode="auto">
          <a:xfrm>
            <a:off x="3124200" y="1524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5715000" y="4191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6</a:t>
            </a:r>
          </a:p>
        </p:txBody>
      </p:sp>
      <p:sp>
        <p:nvSpPr>
          <p:cNvPr id="275468" name="Text Box 12"/>
          <p:cNvSpPr txBox="1">
            <a:spLocks noChangeArrowheads="1"/>
          </p:cNvSpPr>
          <p:nvPr/>
        </p:nvSpPr>
        <p:spPr bwMode="auto">
          <a:xfrm>
            <a:off x="2743200" y="40386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275469" name="Text Box 13"/>
          <p:cNvSpPr txBox="1">
            <a:spLocks noChangeArrowheads="1"/>
          </p:cNvSpPr>
          <p:nvPr/>
        </p:nvSpPr>
        <p:spPr bwMode="auto">
          <a:xfrm>
            <a:off x="6324600" y="1600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275470" name="Text Box 14"/>
          <p:cNvSpPr txBox="1">
            <a:spLocks noChangeArrowheads="1"/>
          </p:cNvSpPr>
          <p:nvPr/>
        </p:nvSpPr>
        <p:spPr bwMode="auto">
          <a:xfrm>
            <a:off x="0" y="47244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275471" name="Text Box 15"/>
          <p:cNvSpPr txBox="1">
            <a:spLocks noChangeArrowheads="1"/>
          </p:cNvSpPr>
          <p:nvPr/>
        </p:nvSpPr>
        <p:spPr bwMode="auto">
          <a:xfrm>
            <a:off x="3276600" y="6400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7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6934200" y="5715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States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5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5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5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5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5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5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5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5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5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5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5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75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5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75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5" grpId="0" animBg="1"/>
      <p:bldP spid="275466" grpId="0" animBg="1"/>
      <p:bldP spid="275467" grpId="0" animBg="1"/>
      <p:bldP spid="275468" grpId="0" animBg="1"/>
      <p:bldP spid="275469" grpId="0" animBg="1"/>
      <p:bldP spid="275470" grpId="0" animBg="1"/>
      <p:bldP spid="27547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Artists</a:t>
            </a:r>
          </a:p>
        </p:txBody>
      </p:sp>
      <p:sp>
        <p:nvSpPr>
          <p:cNvPr id="238595" name="Text Box 3"/>
          <p:cNvSpPr txBox="1">
            <a:spLocks noChangeArrowheads="1"/>
          </p:cNvSpPr>
          <p:nvPr/>
        </p:nvSpPr>
        <p:spPr bwMode="auto">
          <a:xfrm>
            <a:off x="0" y="1219200"/>
            <a:ext cx="90678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Van Gogh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Michelangelo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Picasso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Monet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Rembrandt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Da Vinci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Grandma Moses</a:t>
            </a: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8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England</a:t>
            </a:r>
          </a:p>
        </p:txBody>
      </p:sp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5344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Tea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Princess Diana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Big Ben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Castles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London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BBC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Henry VIII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3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punctuation</a:t>
            </a:r>
          </a:p>
        </p:txBody>
      </p:sp>
      <p:sp>
        <p:nvSpPr>
          <p:cNvPr id="236547" name="Text Box 3"/>
          <p:cNvSpPr txBox="1">
            <a:spLocks noChangeArrowheads="1"/>
          </p:cNvSpPr>
          <p:nvPr/>
        </p:nvSpPr>
        <p:spPr bwMode="auto">
          <a:xfrm>
            <a:off x="0" y="1219200"/>
            <a:ext cx="90678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Comma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Semi-colon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Quotation marks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Period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Exclamation point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Hyphen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Colon</a:t>
            </a: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6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Authors/Poets</a:t>
            </a:r>
          </a:p>
        </p:txBody>
      </p:sp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0" y="1219200"/>
            <a:ext cx="90678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John Steinbeck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William Shakespeare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Mark Twain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Stephen King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Emily Dickinson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Ernest Hemingway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Maya Angelou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4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yesterday</a:t>
            </a:r>
          </a:p>
        </p:txBody>
      </p:sp>
      <p:sp>
        <p:nvSpPr>
          <p:cNvPr id="237571" name="Text Box 3"/>
          <p:cNvSpPr txBox="1">
            <a:spLocks noChangeArrowheads="1"/>
          </p:cNvSpPr>
          <p:nvPr/>
        </p:nvSpPr>
        <p:spPr bwMode="auto">
          <a:xfrm>
            <a:off x="0" y="1219200"/>
            <a:ext cx="9067800" cy="716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Guaranteed and viable curriculum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Terms and Details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Learning goals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Feedback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Grades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Report Cards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Skills and Processes</a:t>
            </a: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1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the Internet</a:t>
            </a:r>
          </a:p>
        </p:txBody>
      </p:sp>
      <p:sp>
        <p:nvSpPr>
          <p:cNvPr id="235523" name="Text Box 3"/>
          <p:cNvSpPr txBox="1">
            <a:spLocks noChangeArrowheads="1"/>
          </p:cNvSpPr>
          <p:nvPr/>
        </p:nvSpPr>
        <p:spPr bwMode="auto">
          <a:xfrm>
            <a:off x="0" y="1219200"/>
            <a:ext cx="906780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Google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Search engine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Blog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Home page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Wiki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Computer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Instant Messaging</a:t>
            </a:r>
          </a:p>
          <a:p>
            <a:pPr algn="ctr" eaLnBrk="1" hangingPunct="1">
              <a:spcBef>
                <a:spcPct val="50000"/>
              </a:spcBef>
            </a:pPr>
            <a:endParaRPr lang="en-US" sz="3200" b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381000" y="1295400"/>
            <a:ext cx="85344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Acute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Right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Hypotenuse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Obtuse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Sides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Pythagorean theorem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3200" b="0">
                <a:solidFill>
                  <a:srgbClr val="FFFF00"/>
                </a:solidFill>
                <a:latin typeface="Arial" charset="0"/>
              </a:rPr>
              <a:t>Equilateral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304800" y="182563"/>
            <a:ext cx="8534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u="sng">
                <a:solidFill>
                  <a:srgbClr val="FFFF00"/>
                </a:solidFill>
                <a:latin typeface="Arial" charset="0"/>
              </a:rPr>
              <a:t>Things associated with triangles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33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27" name="Text Box 4"/>
          <p:cNvSpPr txBox="1">
            <a:spLocks noChangeArrowheads="1"/>
          </p:cNvSpPr>
          <p:nvPr/>
        </p:nvSpPr>
        <p:spPr bwMode="auto">
          <a:xfrm>
            <a:off x="0" y="304800"/>
            <a:ext cx="8001000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FFFFFF"/>
                </a:solidFill>
              </a:rPr>
              <a:t>Adolph Hitler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FFFFFF"/>
                </a:solidFill>
              </a:rPr>
              <a:t>Mahatma Gandhi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FFFFFF"/>
                </a:solidFill>
              </a:rPr>
              <a:t>Winston Churchill</a:t>
            </a:r>
          </a:p>
          <a:p>
            <a:pPr>
              <a:spcBef>
                <a:spcPct val="50000"/>
              </a:spcBef>
            </a:pPr>
            <a:endParaRPr lang="en-US" sz="1800" b="0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FFFFFF"/>
                </a:solidFill>
              </a:rPr>
              <a:t>Pearl Harbor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FFFFFF"/>
                </a:solidFill>
              </a:rPr>
              <a:t>Richard Nixon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rgbClr val="FFFFFF"/>
                </a:solidFill>
              </a:rPr>
              <a:t>Iwo Jima</a:t>
            </a:r>
          </a:p>
        </p:txBody>
      </p:sp>
      <p:sp>
        <p:nvSpPr>
          <p:cNvPr id="77828" name="Text Box 5"/>
          <p:cNvSpPr txBox="1">
            <a:spLocks noChangeArrowheads="1"/>
          </p:cNvSpPr>
          <p:nvPr/>
        </p:nvSpPr>
        <p:spPr bwMode="auto">
          <a:xfrm>
            <a:off x="0" y="3276600"/>
            <a:ext cx="8001000" cy="408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Orbit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Inertia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Gravity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Circulatory System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Respiratory System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Nervous System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Bicep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Triceps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Metatarsals</a:t>
            </a:r>
          </a:p>
          <a:p>
            <a:pPr>
              <a:spcBef>
                <a:spcPct val="50000"/>
              </a:spcBef>
            </a:pPr>
            <a:endParaRPr lang="en-US" sz="18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33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0" y="304800"/>
            <a:ext cx="800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0" y="3276600"/>
            <a:ext cx="8001000" cy="408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Orbit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Inertia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Gravity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Circulatory System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Respiratory System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Nervous System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Bicep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Triceps</a:t>
            </a:r>
          </a:p>
          <a:p>
            <a:pPr>
              <a:spcBef>
                <a:spcPct val="50000"/>
              </a:spcBef>
            </a:pPr>
            <a:r>
              <a:rPr lang="en-US" sz="1800" b="0">
                <a:solidFill>
                  <a:schemeClr val="bg1"/>
                </a:solidFill>
              </a:rPr>
              <a:t>Metatarsals</a:t>
            </a:r>
          </a:p>
          <a:p>
            <a:pPr>
              <a:spcBef>
                <a:spcPct val="50000"/>
              </a:spcBef>
            </a:pPr>
            <a:endParaRPr lang="en-US" sz="18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82" name="Picture 2" descr="j04081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81000"/>
            <a:ext cx="2743200" cy="2293938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483" name="Picture 3" descr="j04081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3657600"/>
            <a:ext cx="3048000" cy="2540000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484" name="Picture 4" descr="j04063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-381000"/>
            <a:ext cx="3276600" cy="2700338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485" name="Picture 5" descr="j019836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2176463" cy="3200400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486" name="Picture 6" descr="j021677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810000"/>
            <a:ext cx="3124200" cy="2630488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487" name="Picture 7" descr="j022909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872038"/>
            <a:ext cx="2971800" cy="1985962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488" name="Picture 8" descr="j020054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514600"/>
            <a:ext cx="3124200" cy="2271713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489" name="Text Box 9"/>
          <p:cNvSpPr txBox="1">
            <a:spLocks noChangeArrowheads="1"/>
          </p:cNvSpPr>
          <p:nvPr/>
        </p:nvSpPr>
        <p:spPr bwMode="auto">
          <a:xfrm>
            <a:off x="457200" y="2743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76490" name="Text Box 10"/>
          <p:cNvSpPr txBox="1">
            <a:spLocks noChangeArrowheads="1"/>
          </p:cNvSpPr>
          <p:nvPr/>
        </p:nvSpPr>
        <p:spPr bwMode="auto">
          <a:xfrm>
            <a:off x="3200400" y="20574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276491" name="Text Box 11"/>
          <p:cNvSpPr txBox="1">
            <a:spLocks noChangeArrowheads="1"/>
          </p:cNvSpPr>
          <p:nvPr/>
        </p:nvSpPr>
        <p:spPr bwMode="auto">
          <a:xfrm>
            <a:off x="2895600" y="6400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6</a:t>
            </a:r>
          </a:p>
        </p:txBody>
      </p:sp>
      <p:sp>
        <p:nvSpPr>
          <p:cNvPr id="276492" name="Text Box 12"/>
          <p:cNvSpPr txBox="1">
            <a:spLocks noChangeArrowheads="1"/>
          </p:cNvSpPr>
          <p:nvPr/>
        </p:nvSpPr>
        <p:spPr bwMode="auto">
          <a:xfrm>
            <a:off x="2971800" y="43434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276493" name="Text Box 13"/>
          <p:cNvSpPr txBox="1">
            <a:spLocks noChangeArrowheads="1"/>
          </p:cNvSpPr>
          <p:nvPr/>
        </p:nvSpPr>
        <p:spPr bwMode="auto">
          <a:xfrm>
            <a:off x="0" y="5715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276494" name="Text Box 14"/>
          <p:cNvSpPr txBox="1">
            <a:spLocks noChangeArrowheads="1"/>
          </p:cNvSpPr>
          <p:nvPr/>
        </p:nvSpPr>
        <p:spPr bwMode="auto">
          <a:xfrm>
            <a:off x="6096000" y="6019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7</a:t>
            </a:r>
          </a:p>
        </p:txBody>
      </p:sp>
      <p:sp>
        <p:nvSpPr>
          <p:cNvPr id="276495" name="Text Box 15"/>
          <p:cNvSpPr txBox="1">
            <a:spLocks noChangeArrowheads="1"/>
          </p:cNvSpPr>
          <p:nvPr/>
        </p:nvSpPr>
        <p:spPr bwMode="auto">
          <a:xfrm>
            <a:off x="6324600" y="2209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7010400" y="29718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Places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6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6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6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6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6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6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6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6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6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6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76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6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76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9" grpId="0" animBg="1"/>
      <p:bldP spid="276490" grpId="0" animBg="1"/>
      <p:bldP spid="276491" grpId="0" animBg="1"/>
      <p:bldP spid="276492" grpId="0" animBg="1"/>
      <p:bldP spid="276493" grpId="0" animBg="1"/>
      <p:bldP spid="276494" grpId="0" animBg="1"/>
      <p:bldP spid="2764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5"/>
          <p:cNvSpPr txBox="1">
            <a:spLocks noChangeArrowheads="1"/>
          </p:cNvSpPr>
          <p:nvPr/>
        </p:nvSpPr>
        <p:spPr bwMode="auto">
          <a:xfrm>
            <a:off x="7772400" y="228600"/>
            <a:ext cx="1371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solidFill>
                  <a:schemeClr val="bg1"/>
                </a:solidFill>
              </a:rPr>
              <a:t>Famous people</a:t>
            </a:r>
          </a:p>
        </p:txBody>
      </p:sp>
      <p:pic>
        <p:nvPicPr>
          <p:cNvPr id="207899" name="Picture 27" descr="40225794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762000"/>
            <a:ext cx="246538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902" name="Picture 30" descr="l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05200"/>
            <a:ext cx="3352800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905" name="Picture 33" descr="Tom Broka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3352800"/>
            <a:ext cx="1944688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907" name="Picture 35" descr="Oprah_Winfre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0"/>
            <a:ext cx="23876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909" name="Picture 37" descr="Jimmy Carter.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2335213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911" name="Picture 39" descr="Margaret_Thatch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0"/>
            <a:ext cx="22161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12" name="Text Box 40"/>
          <p:cNvSpPr txBox="1">
            <a:spLocks noChangeArrowheads="1"/>
          </p:cNvSpPr>
          <p:nvPr/>
        </p:nvSpPr>
        <p:spPr bwMode="auto">
          <a:xfrm>
            <a:off x="228600" y="24384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07913" name="Text Box 41"/>
          <p:cNvSpPr txBox="1">
            <a:spLocks noChangeArrowheads="1"/>
          </p:cNvSpPr>
          <p:nvPr/>
        </p:nvSpPr>
        <p:spPr bwMode="auto">
          <a:xfrm>
            <a:off x="2590800" y="25146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207914" name="Text Box 42"/>
          <p:cNvSpPr txBox="1">
            <a:spLocks noChangeArrowheads="1"/>
          </p:cNvSpPr>
          <p:nvPr/>
        </p:nvSpPr>
        <p:spPr bwMode="auto">
          <a:xfrm>
            <a:off x="4800600" y="6096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6</a:t>
            </a:r>
          </a:p>
        </p:txBody>
      </p:sp>
      <p:sp>
        <p:nvSpPr>
          <p:cNvPr id="207915" name="Text Box 43"/>
          <p:cNvSpPr txBox="1">
            <a:spLocks noChangeArrowheads="1"/>
          </p:cNvSpPr>
          <p:nvPr/>
        </p:nvSpPr>
        <p:spPr bwMode="auto">
          <a:xfrm>
            <a:off x="2057400" y="57150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207916" name="Text Box 44"/>
          <p:cNvSpPr txBox="1">
            <a:spLocks noChangeArrowheads="1"/>
          </p:cNvSpPr>
          <p:nvPr/>
        </p:nvSpPr>
        <p:spPr bwMode="auto">
          <a:xfrm>
            <a:off x="4800600" y="2743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207917" name="Text Box 45"/>
          <p:cNvSpPr txBox="1">
            <a:spLocks noChangeArrowheads="1"/>
          </p:cNvSpPr>
          <p:nvPr/>
        </p:nvSpPr>
        <p:spPr bwMode="auto">
          <a:xfrm>
            <a:off x="0" y="6019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4</a:t>
            </a:r>
          </a:p>
        </p:txBody>
      </p:sp>
      <p:pic>
        <p:nvPicPr>
          <p:cNvPr id="207919" name="Picture 47" descr="lin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743200"/>
            <a:ext cx="2933700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920" name="Text Box 48"/>
          <p:cNvSpPr txBox="1">
            <a:spLocks noChangeArrowheads="1"/>
          </p:cNvSpPr>
          <p:nvPr/>
        </p:nvSpPr>
        <p:spPr bwMode="auto">
          <a:xfrm>
            <a:off x="7010400" y="4495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0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0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0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912" grpId="0" animBg="1"/>
      <p:bldP spid="207913" grpId="0" animBg="1"/>
      <p:bldP spid="207914" grpId="0" animBg="1"/>
      <p:bldP spid="207915" grpId="0" animBg="1"/>
      <p:bldP spid="207916" grpId="0" animBg="1"/>
      <p:bldP spid="207917" grpId="0" animBg="1"/>
      <p:bldP spid="2079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345" name="Picture 9" descr="200px-Donald_duck_stor_121201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1905000" cy="2219325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0347" name="Picture 11" descr="shrek%20kul%2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2667000" cy="2667000"/>
          </a:xfrm>
          <a:prstGeom prst="rect">
            <a:avLst/>
          </a:prstGeom>
          <a:noFill/>
          <a:ln w="57150">
            <a:solidFill>
              <a:srgbClr val="08080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0351" name="Picture 15" descr="pep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25" y="3733800"/>
            <a:ext cx="29114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0353" name="Picture 17" descr="fat%20alber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0"/>
            <a:ext cx="2400300" cy="32004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8" name="AutoShape 19" descr=" at Kidrobot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9" name="AutoShape 21" descr=" at Kidrobot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0" name="AutoShape 23" descr=" at Kidrobot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0361" name="Picture 25" descr="s-8098-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888" y="0"/>
            <a:ext cx="2370137" cy="35814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0363" name="Picture 27" descr="SnowWhite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288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0371" name="Picture 35" descr="roadrunn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343400"/>
            <a:ext cx="3352800" cy="2128838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0372" name="Text Box 36"/>
          <p:cNvSpPr txBox="1">
            <a:spLocks noChangeArrowheads="1"/>
          </p:cNvSpPr>
          <p:nvPr/>
        </p:nvSpPr>
        <p:spPr bwMode="auto">
          <a:xfrm>
            <a:off x="0" y="24384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70373" name="Text Box 37"/>
          <p:cNvSpPr txBox="1">
            <a:spLocks noChangeArrowheads="1"/>
          </p:cNvSpPr>
          <p:nvPr/>
        </p:nvSpPr>
        <p:spPr bwMode="auto">
          <a:xfrm>
            <a:off x="2057400" y="2971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270374" name="Text Box 38"/>
          <p:cNvSpPr txBox="1">
            <a:spLocks noChangeArrowheads="1"/>
          </p:cNvSpPr>
          <p:nvPr/>
        </p:nvSpPr>
        <p:spPr bwMode="auto">
          <a:xfrm>
            <a:off x="2819400" y="6019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6</a:t>
            </a:r>
          </a:p>
        </p:txBody>
      </p:sp>
      <p:sp>
        <p:nvSpPr>
          <p:cNvPr id="270375" name="Text Box 39"/>
          <p:cNvSpPr txBox="1">
            <a:spLocks noChangeArrowheads="1"/>
          </p:cNvSpPr>
          <p:nvPr/>
        </p:nvSpPr>
        <p:spPr bwMode="auto">
          <a:xfrm>
            <a:off x="0" y="6019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270376" name="Text Box 40"/>
          <p:cNvSpPr txBox="1">
            <a:spLocks noChangeArrowheads="1"/>
          </p:cNvSpPr>
          <p:nvPr/>
        </p:nvSpPr>
        <p:spPr bwMode="auto">
          <a:xfrm>
            <a:off x="4572000" y="3733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270377" name="Text Box 41"/>
          <p:cNvSpPr txBox="1">
            <a:spLocks noChangeArrowheads="1"/>
          </p:cNvSpPr>
          <p:nvPr/>
        </p:nvSpPr>
        <p:spPr bwMode="auto">
          <a:xfrm>
            <a:off x="6705600" y="27432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270378" name="Text Box 42"/>
          <p:cNvSpPr txBox="1">
            <a:spLocks noChangeArrowheads="1"/>
          </p:cNvSpPr>
          <p:nvPr/>
        </p:nvSpPr>
        <p:spPr bwMode="auto">
          <a:xfrm>
            <a:off x="6781800" y="6400800"/>
            <a:ext cx="685800" cy="457200"/>
          </a:xfrm>
          <a:prstGeom prst="rect">
            <a:avLst/>
          </a:pr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0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70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0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0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0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70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0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70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0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70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0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70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72" grpId="0" animBg="1"/>
      <p:bldP spid="270373" grpId="0" animBg="1"/>
      <p:bldP spid="270374" grpId="0" animBg="1"/>
      <p:bldP spid="270375" grpId="0" animBg="1"/>
      <p:bldP spid="270376" grpId="0" animBg="1"/>
      <p:bldP spid="270377" grpId="0" animBg="1"/>
      <p:bldP spid="2703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/>
          </a:p>
        </p:txBody>
      </p:sp>
      <p:pic>
        <p:nvPicPr>
          <p:cNvPr id="268301" name="Picture 13" descr="89748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-914400"/>
            <a:ext cx="2820988" cy="4038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8302" name="Text Box 14"/>
          <p:cNvSpPr txBox="1">
            <a:spLocks noChangeArrowheads="1"/>
          </p:cNvSpPr>
          <p:nvPr/>
        </p:nvSpPr>
        <p:spPr bwMode="auto">
          <a:xfrm>
            <a:off x="2590800" y="2667000"/>
            <a:ext cx="685800" cy="466725"/>
          </a:xfrm>
          <a:prstGeom prst="rect">
            <a:avLst/>
          </a:prstGeom>
          <a:solidFill>
            <a:srgbClr val="080808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2</a:t>
            </a:r>
          </a:p>
        </p:txBody>
      </p:sp>
      <p:grpSp>
        <p:nvGrpSpPr>
          <p:cNvPr id="268331" name="Group 43"/>
          <p:cNvGrpSpPr>
            <a:grpSpLocks/>
          </p:cNvGrpSpPr>
          <p:nvPr/>
        </p:nvGrpSpPr>
        <p:grpSpPr bwMode="auto">
          <a:xfrm>
            <a:off x="5791200" y="4267200"/>
            <a:ext cx="3733800" cy="2590800"/>
            <a:chOff x="3792" y="2688"/>
            <a:chExt cx="2496" cy="1896"/>
          </a:xfrm>
        </p:grpSpPr>
        <p:pic>
          <p:nvPicPr>
            <p:cNvPr id="29715" name="Picture 18" descr="sleepless_in_seattle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2688"/>
              <a:ext cx="2496" cy="1791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16" name="Rectangle 19" descr="Brown marble"/>
            <p:cNvSpPr>
              <a:spLocks noChangeArrowheads="1"/>
            </p:cNvSpPr>
            <p:nvPr/>
          </p:nvSpPr>
          <p:spPr bwMode="auto">
            <a:xfrm>
              <a:off x="3840" y="4056"/>
              <a:ext cx="480" cy="528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68309" name="Picture 21" descr="graduate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733800"/>
            <a:ext cx="3352800" cy="2649538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8316" name="Picture 28" descr="stor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4038600" cy="2014538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8318" name="Picture 30" descr="casablanca-19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981200"/>
            <a:ext cx="2362200" cy="23622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8299" name="Picture 11" descr="love-story-0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00"/>
            <a:ext cx="2405063" cy="38100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8330" name="Group 42"/>
          <p:cNvGrpSpPr>
            <a:grpSpLocks/>
          </p:cNvGrpSpPr>
          <p:nvPr/>
        </p:nvGrpSpPr>
        <p:grpSpPr bwMode="auto">
          <a:xfrm>
            <a:off x="-304800" y="3124200"/>
            <a:ext cx="2574925" cy="3733800"/>
            <a:chOff x="-192" y="1968"/>
            <a:chExt cx="1622" cy="2352"/>
          </a:xfrm>
        </p:grpSpPr>
        <p:pic>
          <p:nvPicPr>
            <p:cNvPr id="29713" name="Picture 34" descr="gone-with-wind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92" y="1968"/>
              <a:ext cx="1622" cy="235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14" name="Rectangle 35"/>
            <p:cNvSpPr>
              <a:spLocks noChangeArrowheads="1"/>
            </p:cNvSpPr>
            <p:nvPr/>
          </p:nvSpPr>
          <p:spPr bwMode="auto">
            <a:xfrm>
              <a:off x="0" y="2160"/>
              <a:ext cx="1200" cy="288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080808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8324" name="Text Box 36"/>
          <p:cNvSpPr txBox="1">
            <a:spLocks noChangeArrowheads="1"/>
          </p:cNvSpPr>
          <p:nvPr/>
        </p:nvSpPr>
        <p:spPr bwMode="auto">
          <a:xfrm>
            <a:off x="0" y="2362200"/>
            <a:ext cx="685800" cy="466725"/>
          </a:xfrm>
          <a:prstGeom prst="rect">
            <a:avLst/>
          </a:prstGeom>
          <a:solidFill>
            <a:srgbClr val="080808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1</a:t>
            </a:r>
          </a:p>
        </p:txBody>
      </p:sp>
      <p:sp>
        <p:nvSpPr>
          <p:cNvPr id="268325" name="Text Box 37"/>
          <p:cNvSpPr txBox="1">
            <a:spLocks noChangeArrowheads="1"/>
          </p:cNvSpPr>
          <p:nvPr/>
        </p:nvSpPr>
        <p:spPr bwMode="auto">
          <a:xfrm>
            <a:off x="5486400" y="1447800"/>
            <a:ext cx="685800" cy="466725"/>
          </a:xfrm>
          <a:prstGeom prst="rect">
            <a:avLst/>
          </a:prstGeom>
          <a:solidFill>
            <a:srgbClr val="080808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3</a:t>
            </a:r>
          </a:p>
        </p:txBody>
      </p:sp>
      <p:sp>
        <p:nvSpPr>
          <p:cNvPr id="268326" name="Text Box 38"/>
          <p:cNvSpPr txBox="1">
            <a:spLocks noChangeArrowheads="1"/>
          </p:cNvSpPr>
          <p:nvPr/>
        </p:nvSpPr>
        <p:spPr bwMode="auto">
          <a:xfrm>
            <a:off x="0" y="6400800"/>
            <a:ext cx="914400" cy="466725"/>
          </a:xfrm>
          <a:prstGeom prst="rect">
            <a:avLst/>
          </a:prstGeom>
          <a:solidFill>
            <a:srgbClr val="080808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4</a:t>
            </a:r>
          </a:p>
        </p:txBody>
      </p:sp>
      <p:sp>
        <p:nvSpPr>
          <p:cNvPr id="268327" name="Text Box 39"/>
          <p:cNvSpPr txBox="1">
            <a:spLocks noChangeArrowheads="1"/>
          </p:cNvSpPr>
          <p:nvPr/>
        </p:nvSpPr>
        <p:spPr bwMode="auto">
          <a:xfrm>
            <a:off x="2362200" y="5943600"/>
            <a:ext cx="685800" cy="466725"/>
          </a:xfrm>
          <a:prstGeom prst="rect">
            <a:avLst/>
          </a:prstGeom>
          <a:solidFill>
            <a:srgbClr val="080808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268328" name="Text Box 40"/>
          <p:cNvSpPr txBox="1">
            <a:spLocks noChangeArrowheads="1"/>
          </p:cNvSpPr>
          <p:nvPr/>
        </p:nvSpPr>
        <p:spPr bwMode="auto">
          <a:xfrm>
            <a:off x="5943600" y="3810000"/>
            <a:ext cx="685800" cy="466725"/>
          </a:xfrm>
          <a:prstGeom prst="rect">
            <a:avLst/>
          </a:prstGeom>
          <a:solidFill>
            <a:srgbClr val="080808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6</a:t>
            </a:r>
          </a:p>
        </p:txBody>
      </p:sp>
      <p:sp>
        <p:nvSpPr>
          <p:cNvPr id="268329" name="Text Box 41"/>
          <p:cNvSpPr txBox="1">
            <a:spLocks noChangeArrowheads="1"/>
          </p:cNvSpPr>
          <p:nvPr/>
        </p:nvSpPr>
        <p:spPr bwMode="auto">
          <a:xfrm>
            <a:off x="5867400" y="6391275"/>
            <a:ext cx="685800" cy="466725"/>
          </a:xfrm>
          <a:prstGeom prst="rect">
            <a:avLst/>
          </a:prstGeom>
          <a:solidFill>
            <a:srgbClr val="080808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hlink"/>
                </a:solidFill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8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68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68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8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8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8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8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8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68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6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68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68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68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8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302" grpId="0" animBg="1"/>
      <p:bldP spid="268324" grpId="0" animBg="1"/>
      <p:bldP spid="268325" grpId="0" animBg="1"/>
      <p:bldP spid="268326" grpId="0" animBg="1"/>
      <p:bldP spid="268327" grpId="0" animBg="1"/>
      <p:bldP spid="268328" grpId="0" animBg="1"/>
      <p:bldP spid="268329" grpId="0" animBg="1"/>
    </p:bldLst>
  </p:timing>
</p:sld>
</file>

<file path=ppt/theme/theme1.xml><?xml version="1.0" encoding="utf-8"?>
<a:theme xmlns:a="http://schemas.openxmlformats.org/drawingml/2006/main" name="Blank">
  <a:themeElements>
    <a:clrScheme name="Blank 13">
      <a:dk1>
        <a:srgbClr val="1822CD"/>
      </a:dk1>
      <a:lt1>
        <a:srgbClr val="FFEA18"/>
      </a:lt1>
      <a:dk2>
        <a:srgbClr val="1822CD"/>
      </a:dk2>
      <a:lt2>
        <a:srgbClr val="808080"/>
      </a:lt2>
      <a:accent1>
        <a:srgbClr val="99CCFF"/>
      </a:accent1>
      <a:accent2>
        <a:srgbClr val="CCCCFF"/>
      </a:accent2>
      <a:accent3>
        <a:srgbClr val="FFF3AB"/>
      </a:accent3>
      <a:accent4>
        <a:srgbClr val="131BAF"/>
      </a:accent4>
      <a:accent5>
        <a:srgbClr val="CAE2FF"/>
      </a:accent5>
      <a:accent6>
        <a:srgbClr val="B9B9E7"/>
      </a:accent6>
      <a:hlink>
        <a:srgbClr val="FFFF00"/>
      </a:hlink>
      <a:folHlink>
        <a:srgbClr val="EF65F1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3">
        <a:dk1>
          <a:srgbClr val="1822CD"/>
        </a:dk1>
        <a:lt1>
          <a:srgbClr val="FFEA18"/>
        </a:lt1>
        <a:dk2>
          <a:srgbClr val="1822CD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3AB"/>
        </a:accent3>
        <a:accent4>
          <a:srgbClr val="131BAF"/>
        </a:accent4>
        <a:accent5>
          <a:srgbClr val="CAE2FF"/>
        </a:accent5>
        <a:accent6>
          <a:srgbClr val="B9B9E7"/>
        </a:accent6>
        <a:hlink>
          <a:srgbClr val="FFFF00"/>
        </a:hlink>
        <a:folHlink>
          <a:srgbClr val="EF65F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15294</TotalTime>
  <Words>1037</Words>
  <Application>Microsoft Office PowerPoint</Application>
  <PresentationFormat>On-screen Show (4:3)</PresentationFormat>
  <Paragraphs>428</Paragraphs>
  <Slides>58</Slides>
  <Notes>2</Notes>
  <HiddenSlides>3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  <vt:variant>
        <vt:lpstr>Custom Shows</vt:lpstr>
      </vt:variant>
      <vt:variant>
        <vt:i4>1</vt:i4>
      </vt:variant>
    </vt:vector>
  </HeadingPairs>
  <TitlesOfParts>
    <vt:vector size="64" baseType="lpstr">
      <vt:lpstr>Times</vt:lpstr>
      <vt:lpstr>Arial</vt:lpstr>
      <vt:lpstr>Calibri</vt:lpstr>
      <vt:lpstr>Times New Roman</vt:lpstr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</vt:vector>
  </TitlesOfParts>
  <Company>University of Michigan-Flint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ITS</dc:creator>
  <cp:lastModifiedBy>tester</cp:lastModifiedBy>
  <cp:revision>175</cp:revision>
  <dcterms:created xsi:type="dcterms:W3CDTF">2003-02-05T23:11:13Z</dcterms:created>
  <dcterms:modified xsi:type="dcterms:W3CDTF">2012-01-09T19:40:27Z</dcterms:modified>
</cp:coreProperties>
</file>